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7" r:id="rId2"/>
    <p:sldId id="257" r:id="rId3"/>
    <p:sldId id="268" r:id="rId4"/>
    <p:sldId id="258" r:id="rId5"/>
    <p:sldId id="269" r:id="rId6"/>
    <p:sldId id="260" r:id="rId7"/>
    <p:sldId id="261" r:id="rId8"/>
    <p:sldId id="263" r:id="rId9"/>
    <p:sldId id="270" r:id="rId10"/>
    <p:sldId id="262" r:id="rId11"/>
    <p:sldId id="271" r:id="rId12"/>
    <p:sldId id="265" r:id="rId13"/>
    <p:sldId id="266" r:id="rId14"/>
    <p:sldId id="272" r:id="rId15"/>
    <p:sldId id="264" r:id="rId16"/>
    <p:sldId id="273" r:id="rId17"/>
    <p:sldId id="279" r:id="rId18"/>
    <p:sldId id="274" r:id="rId19"/>
    <p:sldId id="281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EFE0B-E584-4040-8C9E-68DC3D61A3B0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E3713-2B59-4C79-8030-B7D289F4FA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32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3713-2B59-4C79-8030-B7D289F4FAB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20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206F-0485-4E75-884E-291B67E4E5E9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8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F771-200C-4C6C-9EB4-056421B48E54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16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CDAE-E049-42EA-871D-FC4B1C21D4CD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77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7D4F-568F-4EFF-B21A-4957FD7EE2D6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45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FE84-DD5F-485C-8015-391558B338AA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38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52CB-A2BC-4E06-AD0F-A16F05CCF50D}" type="datetime1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99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3D66-3995-42FA-8D55-25111462D929}" type="datetime1">
              <a:rPr lang="fr-FR" smtClean="0"/>
              <a:t>11/12/2020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03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9DF-BDC1-4386-B83D-74937D0F9F65}" type="datetime1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0E87-D836-4F9F-BBE0-2848AA6AE5BB}" type="datetime1">
              <a:rPr lang="fr-FR" smtClean="0"/>
              <a:t>11/12/2020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16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825A-7E5C-4404-A77E-3567329E2A6D}" type="datetime1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6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8F82-5DF3-4177-87E4-833028F5B4CD}" type="datetime1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92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33DCD-0A67-4365-9CEA-E23C8BEE0CA2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A451-F2FA-4046-8A4D-D50C3ED8C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82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pn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6.emf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12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4.emf"/><Relationship Id="rId5" Type="http://schemas.openxmlformats.org/officeDocument/2006/relationships/image" Target="../media/image5.emf"/><Relationship Id="rId15" Type="http://schemas.openxmlformats.org/officeDocument/2006/relationships/image" Target="../media/image20.emf"/><Relationship Id="rId10" Type="http://schemas.openxmlformats.org/officeDocument/2006/relationships/image" Target="../media/image13.emf"/><Relationship Id="rId4" Type="http://schemas.openxmlformats.org/officeDocument/2006/relationships/image" Target="../media/image4.emf"/><Relationship Id="rId9" Type="http://schemas.openxmlformats.org/officeDocument/2006/relationships/image" Target="../media/image11.emf"/><Relationship Id="rId1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8.emf"/><Relationship Id="rId7" Type="http://schemas.openxmlformats.org/officeDocument/2006/relationships/image" Target="../media/image1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11" Type="http://schemas.openxmlformats.org/officeDocument/2006/relationships/image" Target="../media/image20.emf"/><Relationship Id="rId5" Type="http://schemas.openxmlformats.org/officeDocument/2006/relationships/image" Target="../media/image11.emf"/><Relationship Id="rId10" Type="http://schemas.openxmlformats.org/officeDocument/2006/relationships/image" Target="../media/image19.emf"/><Relationship Id="rId4" Type="http://schemas.openxmlformats.org/officeDocument/2006/relationships/image" Target="../media/image9.emf"/><Relationship Id="rId9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0001" y="899049"/>
            <a:ext cx="9612195" cy="53775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20328796">
            <a:off x="20194" y="3124717"/>
            <a:ext cx="12011810" cy="1015663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 AU </a:t>
            </a:r>
            <a:r>
              <a:rPr lang="fr-FR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GraFCET</a:t>
            </a:r>
            <a:endParaRPr lang="fr-FR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3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rot="631865">
            <a:off x="2651216" y="5185187"/>
            <a:ext cx="8597153" cy="27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1120" y="55014"/>
            <a:ext cx="121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Quel matériel pour automatiser la détection des évènements ?</a:t>
            </a:r>
            <a:endParaRPr lang="fr-FR" sz="3600" b="1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96" y="3367327"/>
            <a:ext cx="1130731" cy="2311632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1539073" y="4062961"/>
            <a:ext cx="725877" cy="955463"/>
            <a:chOff x="1291182" y="4184557"/>
            <a:chExt cx="725877" cy="955463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1182" y="4420882"/>
              <a:ext cx="502312" cy="719138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1302381" y="4184557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</a:t>
              </a:r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0013590" y="4933860"/>
            <a:ext cx="1494422" cy="1546650"/>
            <a:chOff x="10013590" y="4933860"/>
            <a:chExt cx="1494422" cy="1546650"/>
          </a:xfrm>
        </p:grpSpPr>
        <p:cxnSp>
          <p:nvCxnSpPr>
            <p:cNvPr id="15" name="Connecteur droit 14"/>
            <p:cNvCxnSpPr/>
            <p:nvPr/>
          </p:nvCxnSpPr>
          <p:spPr>
            <a:xfrm flipH="1" flipV="1">
              <a:off x="10013590" y="5651275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0605220" y="4933860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droite</a:t>
              </a:r>
              <a:endParaRPr lang="fr-FR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 flipV="1">
              <a:off x="10545457" y="5118526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3414726" y="2622709"/>
            <a:ext cx="2425045" cy="2773845"/>
            <a:chOff x="8888639" y="3553390"/>
            <a:chExt cx="2425045" cy="277384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88639" y="3553390"/>
              <a:ext cx="2425045" cy="277384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9529830" y="5126663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Chariot</a:t>
              </a:r>
              <a:endParaRPr lang="fr-FR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177765" y="3496235"/>
            <a:ext cx="1188684" cy="1395961"/>
            <a:chOff x="2177765" y="3496235"/>
            <a:chExt cx="1188684" cy="1395961"/>
          </a:xfrm>
        </p:grpSpPr>
        <p:sp>
          <p:nvSpPr>
            <p:cNvPr id="16" name="ZoneTexte 15"/>
            <p:cNvSpPr txBox="1"/>
            <p:nvPr/>
          </p:nvSpPr>
          <p:spPr>
            <a:xfrm>
              <a:off x="2440054" y="3496235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</a:t>
              </a:r>
              <a:r>
                <a:rPr lang="fr-FR" dirty="0" smtClean="0"/>
                <a:t>auche</a:t>
              </a:r>
              <a:endParaRPr lang="fr-FR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2756849" y="3573180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2177765" y="4062961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oneTexte 38"/>
          <p:cNvSpPr txBox="1"/>
          <p:nvPr/>
        </p:nvSpPr>
        <p:spPr>
          <a:xfrm>
            <a:off x="319370" y="726497"/>
            <a:ext cx="5030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</a:t>
            </a:r>
            <a:r>
              <a:rPr lang="fr-FR" dirty="0">
                <a:solidFill>
                  <a:srgbClr val="C00000"/>
                </a:solidFill>
              </a:rPr>
              <a:t>du </a:t>
            </a:r>
            <a:r>
              <a:rPr lang="fr-FR" dirty="0" smtClean="0">
                <a:solidFill>
                  <a:srgbClr val="C00000"/>
                </a:solidFill>
              </a:rPr>
              <a:t>système pour la situation 0 </a:t>
            </a:r>
            <a:r>
              <a:rPr lang="fr-FR" dirty="0">
                <a:solidFill>
                  <a:srgbClr val="C00000"/>
                </a:solidFill>
              </a:rPr>
              <a:t> </a:t>
            </a:r>
            <a:r>
              <a:rPr lang="fr-FR" dirty="0" smtClean="0">
                <a:solidFill>
                  <a:srgbClr val="C00000"/>
                </a:solidFill>
              </a:rPr>
              <a:t>:</a:t>
            </a:r>
          </a:p>
          <a:p>
            <a:pPr algn="r"/>
            <a:r>
              <a:rPr lang="fr-FR" dirty="0" smtClean="0">
                <a:solidFill>
                  <a:schemeClr val="accent5"/>
                </a:solidFill>
              </a:rPr>
              <a:t>Evènement provoquant un changement d’état : </a:t>
            </a:r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1 :</a:t>
            </a:r>
            <a:endParaRPr lang="fr-FR" dirty="0" smtClean="0"/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2  : </a:t>
            </a:r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487537" y="1008074"/>
            <a:ext cx="396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Attente au poste de gauche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Appui sur marche et chariot à gauche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Déplacement à droite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Une fois à droite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Déplacement à gauche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Une fois à gauche</a:t>
            </a:r>
          </a:p>
        </p:txBody>
      </p:sp>
      <p:sp>
        <p:nvSpPr>
          <p:cNvPr id="41" name="Forme libre 40"/>
          <p:cNvSpPr/>
          <p:nvPr/>
        </p:nvSpPr>
        <p:spPr>
          <a:xfrm>
            <a:off x="5466944" y="787940"/>
            <a:ext cx="1887167" cy="2393005"/>
          </a:xfrm>
          <a:custGeom>
            <a:avLst/>
            <a:gdLst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8" fmla="*/ 1225685 w 1245140"/>
              <a:gd name="connsiteY8" fmla="*/ 350196 h 2393005"/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0" fmla="*/ 1138136 w 1215957"/>
              <a:gd name="connsiteY0" fmla="*/ 2033081 h 2393005"/>
              <a:gd name="connsiteX1" fmla="*/ 1138136 w 1215957"/>
              <a:gd name="connsiteY1" fmla="*/ 2393005 h 2393005"/>
              <a:gd name="connsiteX2" fmla="*/ 0 w 1215957"/>
              <a:gd name="connsiteY2" fmla="*/ 2393005 h 2393005"/>
              <a:gd name="connsiteX3" fmla="*/ 0 w 1215957"/>
              <a:gd name="connsiteY3" fmla="*/ 0 h 2393005"/>
              <a:gd name="connsiteX4" fmla="*/ 87549 w 1215957"/>
              <a:gd name="connsiteY4" fmla="*/ 0 h 2393005"/>
              <a:gd name="connsiteX5" fmla="*/ 1215957 w 1215957"/>
              <a:gd name="connsiteY5" fmla="*/ 0 h 2393005"/>
              <a:gd name="connsiteX6" fmla="*/ 1215957 w 1215957"/>
              <a:gd name="connsiteY6" fmla="*/ 301558 h 239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957" h="2393005">
                <a:moveTo>
                  <a:pt x="1138136" y="2033081"/>
                </a:moveTo>
                <a:lnTo>
                  <a:pt x="1138136" y="2393005"/>
                </a:lnTo>
                <a:lnTo>
                  <a:pt x="0" y="2393005"/>
                </a:lnTo>
                <a:lnTo>
                  <a:pt x="0" y="0"/>
                </a:lnTo>
                <a:lnTo>
                  <a:pt x="87549" y="0"/>
                </a:lnTo>
                <a:lnTo>
                  <a:pt x="1215957" y="0"/>
                </a:lnTo>
                <a:lnTo>
                  <a:pt x="1215957" y="301558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9982200" y="1008074"/>
            <a:ext cx="1592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chemeClr val="accent5"/>
                </a:solidFill>
              </a:rPr>
              <a:t>BP m</a:t>
            </a:r>
          </a:p>
          <a:p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Capteur </a:t>
            </a:r>
            <a:r>
              <a:rPr lang="fr-FR" dirty="0" err="1" smtClean="0">
                <a:solidFill>
                  <a:srgbClr val="0070C0"/>
                </a:solidFill>
              </a:rPr>
              <a:t>dr</a:t>
            </a:r>
            <a:endParaRPr lang="fr-FR" dirty="0" smtClean="0">
              <a:solidFill>
                <a:srgbClr val="0070C0"/>
              </a:solidFill>
            </a:endParaRPr>
          </a:p>
          <a:p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Capteur </a:t>
            </a:r>
            <a:r>
              <a:rPr lang="fr-FR" dirty="0" err="1" smtClean="0">
                <a:solidFill>
                  <a:srgbClr val="0070C0"/>
                </a:solidFill>
              </a:rPr>
              <a:t>ga</a:t>
            </a:r>
            <a:endParaRPr lang="fr-FR" dirty="0" smtClean="0">
              <a:solidFill>
                <a:srgbClr val="0070C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525092" y="4622474"/>
            <a:ext cx="926024" cy="1270615"/>
            <a:chOff x="2525092" y="4622474"/>
            <a:chExt cx="926024" cy="127061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90466" y="4622474"/>
              <a:ext cx="460650" cy="1250533"/>
            </a:xfrm>
            <a:prstGeom prst="rect">
              <a:avLst/>
            </a:prstGeom>
          </p:spPr>
        </p:pic>
        <p:sp>
          <p:nvSpPr>
            <p:cNvPr id="48" name="ZoneTexte 47"/>
            <p:cNvSpPr txBox="1"/>
            <p:nvPr/>
          </p:nvSpPr>
          <p:spPr>
            <a:xfrm>
              <a:off x="2525092" y="5516572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ga</a:t>
              </a:r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9173532" y="5873007"/>
            <a:ext cx="1082916" cy="1250533"/>
            <a:chOff x="9173532" y="5873007"/>
            <a:chExt cx="1082916" cy="1250533"/>
          </a:xfrm>
        </p:grpSpPr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95798" y="5873007"/>
              <a:ext cx="460650" cy="1250533"/>
            </a:xfrm>
            <a:prstGeom prst="rect">
              <a:avLst/>
            </a:prstGeom>
          </p:spPr>
        </p:pic>
        <p:sp>
          <p:nvSpPr>
            <p:cNvPr id="49" name="ZoneTexte 48"/>
            <p:cNvSpPr txBox="1"/>
            <p:nvPr/>
          </p:nvSpPr>
          <p:spPr>
            <a:xfrm>
              <a:off x="9173532" y="6497884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dr</a:t>
              </a:r>
              <a:endParaRPr lang="fr-FR" dirty="0"/>
            </a:p>
          </p:txBody>
        </p:sp>
      </p:grpSp>
      <p:sp>
        <p:nvSpPr>
          <p:cNvPr id="10" name="Rectangle 9"/>
          <p:cNvSpPr/>
          <p:nvPr/>
        </p:nvSpPr>
        <p:spPr>
          <a:xfrm rot="631865">
            <a:off x="2073197" y="5658916"/>
            <a:ext cx="8597153" cy="27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38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2960" y="2259734"/>
            <a:ext cx="10718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err="1" smtClean="0"/>
              <a:t>GrafCET</a:t>
            </a:r>
            <a:r>
              <a:rPr lang="fr-FR" sz="6000" b="1" dirty="0" smtClean="0"/>
              <a:t> point de vue PO (Mouvements)</a:t>
            </a:r>
            <a:endParaRPr lang="fr-FR" sz="6000" b="1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2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rot="631865">
            <a:off x="2651216" y="5185187"/>
            <a:ext cx="8597153" cy="27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82321" y="55014"/>
            <a:ext cx="1084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Quelles actions de la partie opérative (Mouvements) ?</a:t>
            </a:r>
            <a:endParaRPr lang="fr-FR" sz="3600" b="1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96" y="3367327"/>
            <a:ext cx="1130731" cy="2311632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1539073" y="4062961"/>
            <a:ext cx="725877" cy="955463"/>
            <a:chOff x="1291182" y="4184557"/>
            <a:chExt cx="725877" cy="955463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1182" y="4420882"/>
              <a:ext cx="502312" cy="719138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1302381" y="4184557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</a:t>
              </a:r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0013590" y="4933860"/>
            <a:ext cx="1494422" cy="1546650"/>
            <a:chOff x="10013590" y="4933860"/>
            <a:chExt cx="1494422" cy="1546650"/>
          </a:xfrm>
        </p:grpSpPr>
        <p:cxnSp>
          <p:nvCxnSpPr>
            <p:cNvPr id="15" name="Connecteur droit 14"/>
            <p:cNvCxnSpPr/>
            <p:nvPr/>
          </p:nvCxnSpPr>
          <p:spPr>
            <a:xfrm flipH="1" flipV="1">
              <a:off x="10013590" y="5651275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0605220" y="4933860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droite</a:t>
              </a:r>
              <a:endParaRPr lang="fr-FR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 flipV="1">
              <a:off x="10545457" y="5118526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3414726" y="2622709"/>
            <a:ext cx="2425045" cy="2773845"/>
            <a:chOff x="8888639" y="3553390"/>
            <a:chExt cx="2425045" cy="277384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88639" y="3553390"/>
              <a:ext cx="2425045" cy="277384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9529830" y="5126663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Chariot</a:t>
              </a:r>
              <a:endParaRPr lang="fr-FR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177765" y="3496235"/>
            <a:ext cx="1188684" cy="1395961"/>
            <a:chOff x="2177765" y="3496235"/>
            <a:chExt cx="1188684" cy="1395961"/>
          </a:xfrm>
        </p:grpSpPr>
        <p:sp>
          <p:nvSpPr>
            <p:cNvPr id="16" name="ZoneTexte 15"/>
            <p:cNvSpPr txBox="1"/>
            <p:nvPr/>
          </p:nvSpPr>
          <p:spPr>
            <a:xfrm>
              <a:off x="2440054" y="3496235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</a:t>
              </a:r>
              <a:r>
                <a:rPr lang="fr-FR" dirty="0" smtClean="0"/>
                <a:t>auche</a:t>
              </a:r>
              <a:endParaRPr lang="fr-FR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2756849" y="3573180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2177765" y="4062961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oneTexte 38"/>
          <p:cNvSpPr txBox="1"/>
          <p:nvPr/>
        </p:nvSpPr>
        <p:spPr>
          <a:xfrm>
            <a:off x="319370" y="726497"/>
            <a:ext cx="5030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</a:t>
            </a:r>
            <a:r>
              <a:rPr lang="fr-FR" dirty="0">
                <a:solidFill>
                  <a:srgbClr val="C00000"/>
                </a:solidFill>
              </a:rPr>
              <a:t>du </a:t>
            </a:r>
            <a:r>
              <a:rPr lang="fr-FR" dirty="0" smtClean="0">
                <a:solidFill>
                  <a:srgbClr val="C00000"/>
                </a:solidFill>
              </a:rPr>
              <a:t>système pour la situation 0 </a:t>
            </a:r>
            <a:r>
              <a:rPr lang="fr-FR" dirty="0">
                <a:solidFill>
                  <a:srgbClr val="C00000"/>
                </a:solidFill>
              </a:rPr>
              <a:t> </a:t>
            </a:r>
            <a:r>
              <a:rPr lang="fr-FR" dirty="0" smtClean="0">
                <a:solidFill>
                  <a:srgbClr val="C00000"/>
                </a:solidFill>
              </a:rPr>
              <a:t>:</a:t>
            </a:r>
          </a:p>
          <a:p>
            <a:pPr algn="r"/>
            <a:r>
              <a:rPr lang="fr-FR" dirty="0" smtClean="0">
                <a:solidFill>
                  <a:schemeClr val="accent5"/>
                </a:solidFill>
              </a:rPr>
              <a:t>Evènement provoquant un changement d’état : </a:t>
            </a:r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1  :</a:t>
            </a:r>
            <a:endParaRPr lang="fr-FR" dirty="0" smtClean="0"/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2  :</a:t>
            </a:r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487537" y="1008074"/>
            <a:ext cx="396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Attente au poste de gauche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Appui sur marche et chariot à gauche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Déplacement à droite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Une fois à droite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Déplacement à gauche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Une fois à gauche</a:t>
            </a:r>
          </a:p>
        </p:txBody>
      </p:sp>
      <p:sp>
        <p:nvSpPr>
          <p:cNvPr id="41" name="Forme libre 40"/>
          <p:cNvSpPr/>
          <p:nvPr/>
        </p:nvSpPr>
        <p:spPr>
          <a:xfrm>
            <a:off x="5466944" y="787940"/>
            <a:ext cx="1887167" cy="2393005"/>
          </a:xfrm>
          <a:custGeom>
            <a:avLst/>
            <a:gdLst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8" fmla="*/ 1225685 w 1245140"/>
              <a:gd name="connsiteY8" fmla="*/ 350196 h 2393005"/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0" fmla="*/ 1138136 w 1215957"/>
              <a:gd name="connsiteY0" fmla="*/ 2033081 h 2393005"/>
              <a:gd name="connsiteX1" fmla="*/ 1138136 w 1215957"/>
              <a:gd name="connsiteY1" fmla="*/ 2393005 h 2393005"/>
              <a:gd name="connsiteX2" fmla="*/ 0 w 1215957"/>
              <a:gd name="connsiteY2" fmla="*/ 2393005 h 2393005"/>
              <a:gd name="connsiteX3" fmla="*/ 0 w 1215957"/>
              <a:gd name="connsiteY3" fmla="*/ 0 h 2393005"/>
              <a:gd name="connsiteX4" fmla="*/ 87549 w 1215957"/>
              <a:gd name="connsiteY4" fmla="*/ 0 h 2393005"/>
              <a:gd name="connsiteX5" fmla="*/ 1215957 w 1215957"/>
              <a:gd name="connsiteY5" fmla="*/ 0 h 2393005"/>
              <a:gd name="connsiteX6" fmla="*/ 1215957 w 1215957"/>
              <a:gd name="connsiteY6" fmla="*/ 301558 h 239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957" h="2393005">
                <a:moveTo>
                  <a:pt x="1138136" y="2033081"/>
                </a:moveTo>
                <a:lnTo>
                  <a:pt x="1138136" y="2393005"/>
                </a:lnTo>
                <a:lnTo>
                  <a:pt x="0" y="2393005"/>
                </a:lnTo>
                <a:lnTo>
                  <a:pt x="0" y="0"/>
                </a:lnTo>
                <a:lnTo>
                  <a:pt x="87549" y="0"/>
                </a:lnTo>
                <a:lnTo>
                  <a:pt x="1215957" y="0"/>
                </a:lnTo>
                <a:lnTo>
                  <a:pt x="1215957" y="301558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2525092" y="4622474"/>
            <a:ext cx="926024" cy="1270615"/>
            <a:chOff x="2525092" y="4622474"/>
            <a:chExt cx="926024" cy="127061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90466" y="4622474"/>
              <a:ext cx="460650" cy="1250533"/>
            </a:xfrm>
            <a:prstGeom prst="rect">
              <a:avLst/>
            </a:prstGeom>
          </p:spPr>
        </p:pic>
        <p:sp>
          <p:nvSpPr>
            <p:cNvPr id="48" name="ZoneTexte 47"/>
            <p:cNvSpPr txBox="1"/>
            <p:nvPr/>
          </p:nvSpPr>
          <p:spPr>
            <a:xfrm>
              <a:off x="2525092" y="5516572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ga</a:t>
              </a:r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9173532" y="5873007"/>
            <a:ext cx="1082916" cy="1250533"/>
            <a:chOff x="9173532" y="5873007"/>
            <a:chExt cx="1082916" cy="1250533"/>
          </a:xfrm>
        </p:grpSpPr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95798" y="5873007"/>
              <a:ext cx="460650" cy="1250533"/>
            </a:xfrm>
            <a:prstGeom prst="rect">
              <a:avLst/>
            </a:prstGeom>
          </p:spPr>
        </p:pic>
        <p:sp>
          <p:nvSpPr>
            <p:cNvPr id="49" name="ZoneTexte 48"/>
            <p:cNvSpPr txBox="1"/>
            <p:nvPr/>
          </p:nvSpPr>
          <p:spPr>
            <a:xfrm>
              <a:off x="9173532" y="6497884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dr</a:t>
              </a:r>
              <a:endParaRPr lang="fr-FR" dirty="0"/>
            </a:p>
          </p:txBody>
        </p:sp>
      </p:grpSp>
      <p:sp>
        <p:nvSpPr>
          <p:cNvPr id="10" name="Rectangle 9"/>
          <p:cNvSpPr/>
          <p:nvPr/>
        </p:nvSpPr>
        <p:spPr>
          <a:xfrm rot="631865">
            <a:off x="2073197" y="5658916"/>
            <a:ext cx="8597153" cy="27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6543040" y="3992680"/>
            <a:ext cx="2733040" cy="572634"/>
            <a:chOff x="6543040" y="3992680"/>
            <a:chExt cx="2733040" cy="572634"/>
          </a:xfrm>
        </p:grpSpPr>
        <p:cxnSp>
          <p:nvCxnSpPr>
            <p:cNvPr id="5" name="Connecteur droit avec flèche 4"/>
            <p:cNvCxnSpPr/>
            <p:nvPr/>
          </p:nvCxnSpPr>
          <p:spPr>
            <a:xfrm>
              <a:off x="6543040" y="4062961"/>
              <a:ext cx="2733040" cy="502353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 rot="536799">
              <a:off x="7206902" y="3992680"/>
              <a:ext cx="1949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Aller à droite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6543040" y="4753388"/>
            <a:ext cx="2733040" cy="572634"/>
            <a:chOff x="6543040" y="3992680"/>
            <a:chExt cx="2733040" cy="572634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6543040" y="4062961"/>
              <a:ext cx="2733040" cy="502353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 rot="536799">
              <a:off x="7206902" y="3992680"/>
              <a:ext cx="1949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Aller à gauche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3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rot="631865">
            <a:off x="2651216" y="5185187"/>
            <a:ext cx="8597153" cy="27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82880" y="55014"/>
            <a:ext cx="1241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Description du fonctionnement point de vue PO (Mouvements)</a:t>
            </a:r>
            <a:endParaRPr lang="fr-FR" sz="3600" b="1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96" y="3367327"/>
            <a:ext cx="1130731" cy="2311632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1539073" y="4062961"/>
            <a:ext cx="725877" cy="955463"/>
            <a:chOff x="1291182" y="4184557"/>
            <a:chExt cx="725877" cy="955463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1182" y="4420882"/>
              <a:ext cx="502312" cy="719138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1302381" y="4184557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</a:t>
              </a:r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0013590" y="4933860"/>
            <a:ext cx="1494422" cy="1546650"/>
            <a:chOff x="10013590" y="4933860"/>
            <a:chExt cx="1494422" cy="1546650"/>
          </a:xfrm>
        </p:grpSpPr>
        <p:cxnSp>
          <p:nvCxnSpPr>
            <p:cNvPr id="15" name="Connecteur droit 14"/>
            <p:cNvCxnSpPr/>
            <p:nvPr/>
          </p:nvCxnSpPr>
          <p:spPr>
            <a:xfrm flipH="1" flipV="1">
              <a:off x="10013590" y="5651275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0605220" y="4933860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droite</a:t>
              </a:r>
              <a:endParaRPr lang="fr-FR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 flipV="1">
              <a:off x="10545457" y="5118526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3414726" y="2622709"/>
            <a:ext cx="2425045" cy="2773845"/>
            <a:chOff x="8888639" y="3553390"/>
            <a:chExt cx="2425045" cy="277384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88639" y="3553390"/>
              <a:ext cx="2425045" cy="277384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9529830" y="5126663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Chariot</a:t>
              </a:r>
              <a:endParaRPr lang="fr-FR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177765" y="3496235"/>
            <a:ext cx="1188684" cy="1395961"/>
            <a:chOff x="2177765" y="3496235"/>
            <a:chExt cx="1188684" cy="1395961"/>
          </a:xfrm>
        </p:grpSpPr>
        <p:sp>
          <p:nvSpPr>
            <p:cNvPr id="16" name="ZoneTexte 15"/>
            <p:cNvSpPr txBox="1"/>
            <p:nvPr/>
          </p:nvSpPr>
          <p:spPr>
            <a:xfrm>
              <a:off x="2440054" y="3496235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</a:t>
              </a:r>
              <a:r>
                <a:rPr lang="fr-FR" dirty="0" smtClean="0"/>
                <a:t>auche</a:t>
              </a:r>
              <a:endParaRPr lang="fr-FR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2756849" y="3573180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2177765" y="4062961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oneTexte 38"/>
          <p:cNvSpPr txBox="1"/>
          <p:nvPr/>
        </p:nvSpPr>
        <p:spPr>
          <a:xfrm>
            <a:off x="319370" y="726497"/>
            <a:ext cx="5030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</a:t>
            </a:r>
            <a:r>
              <a:rPr lang="fr-FR" dirty="0">
                <a:solidFill>
                  <a:srgbClr val="C00000"/>
                </a:solidFill>
              </a:rPr>
              <a:t>du </a:t>
            </a:r>
            <a:r>
              <a:rPr lang="fr-FR" dirty="0" smtClean="0">
                <a:solidFill>
                  <a:srgbClr val="C00000"/>
                </a:solidFill>
              </a:rPr>
              <a:t>système pour la situation 0 </a:t>
            </a:r>
            <a:r>
              <a:rPr lang="fr-FR" dirty="0">
                <a:solidFill>
                  <a:srgbClr val="C00000"/>
                </a:solidFill>
              </a:rPr>
              <a:t> </a:t>
            </a:r>
            <a:r>
              <a:rPr lang="fr-FR" dirty="0" smtClean="0">
                <a:solidFill>
                  <a:srgbClr val="C00000"/>
                </a:solidFill>
              </a:rPr>
              <a:t>:</a:t>
            </a:r>
          </a:p>
          <a:p>
            <a:pPr algn="r"/>
            <a:r>
              <a:rPr lang="fr-FR" dirty="0" smtClean="0">
                <a:solidFill>
                  <a:schemeClr val="accent5"/>
                </a:solidFill>
              </a:rPr>
              <a:t>Evènement provoquant un changement d’état :</a:t>
            </a:r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1  :</a:t>
            </a:r>
            <a:endParaRPr lang="fr-FR" dirty="0" smtClean="0"/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2  :</a:t>
            </a:r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487537" y="1008074"/>
            <a:ext cx="396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Attente au poste de gauche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Appui sur marche et chariot à gauche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Déplacement à droite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Une fois à droite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Déplacement à gauche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Une fois à gauche</a:t>
            </a:r>
          </a:p>
        </p:txBody>
      </p:sp>
      <p:sp>
        <p:nvSpPr>
          <p:cNvPr id="41" name="Forme libre 40"/>
          <p:cNvSpPr/>
          <p:nvPr/>
        </p:nvSpPr>
        <p:spPr>
          <a:xfrm>
            <a:off x="5466944" y="787940"/>
            <a:ext cx="1887167" cy="2393005"/>
          </a:xfrm>
          <a:custGeom>
            <a:avLst/>
            <a:gdLst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8" fmla="*/ 1225685 w 1245140"/>
              <a:gd name="connsiteY8" fmla="*/ 350196 h 2393005"/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0" fmla="*/ 1138136 w 1215957"/>
              <a:gd name="connsiteY0" fmla="*/ 2033081 h 2393005"/>
              <a:gd name="connsiteX1" fmla="*/ 1138136 w 1215957"/>
              <a:gd name="connsiteY1" fmla="*/ 2393005 h 2393005"/>
              <a:gd name="connsiteX2" fmla="*/ 0 w 1215957"/>
              <a:gd name="connsiteY2" fmla="*/ 2393005 h 2393005"/>
              <a:gd name="connsiteX3" fmla="*/ 0 w 1215957"/>
              <a:gd name="connsiteY3" fmla="*/ 0 h 2393005"/>
              <a:gd name="connsiteX4" fmla="*/ 87549 w 1215957"/>
              <a:gd name="connsiteY4" fmla="*/ 0 h 2393005"/>
              <a:gd name="connsiteX5" fmla="*/ 1215957 w 1215957"/>
              <a:gd name="connsiteY5" fmla="*/ 0 h 2393005"/>
              <a:gd name="connsiteX6" fmla="*/ 1215957 w 1215957"/>
              <a:gd name="connsiteY6" fmla="*/ 301558 h 239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957" h="2393005">
                <a:moveTo>
                  <a:pt x="1138136" y="2033081"/>
                </a:moveTo>
                <a:lnTo>
                  <a:pt x="1138136" y="2393005"/>
                </a:lnTo>
                <a:lnTo>
                  <a:pt x="0" y="2393005"/>
                </a:lnTo>
                <a:lnTo>
                  <a:pt x="0" y="0"/>
                </a:lnTo>
                <a:lnTo>
                  <a:pt x="87549" y="0"/>
                </a:lnTo>
                <a:lnTo>
                  <a:pt x="1215957" y="0"/>
                </a:lnTo>
                <a:lnTo>
                  <a:pt x="1215957" y="301558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2525092" y="4622474"/>
            <a:ext cx="926024" cy="1270615"/>
            <a:chOff x="2525092" y="4622474"/>
            <a:chExt cx="926024" cy="127061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90466" y="4622474"/>
              <a:ext cx="460650" cy="1250533"/>
            </a:xfrm>
            <a:prstGeom prst="rect">
              <a:avLst/>
            </a:prstGeom>
          </p:spPr>
        </p:pic>
        <p:sp>
          <p:nvSpPr>
            <p:cNvPr id="48" name="ZoneTexte 47"/>
            <p:cNvSpPr txBox="1"/>
            <p:nvPr/>
          </p:nvSpPr>
          <p:spPr>
            <a:xfrm>
              <a:off x="2525092" y="5516572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ga</a:t>
              </a:r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9173532" y="5873007"/>
            <a:ext cx="1082916" cy="1250533"/>
            <a:chOff x="9173532" y="5873007"/>
            <a:chExt cx="1082916" cy="1250533"/>
          </a:xfrm>
        </p:grpSpPr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95798" y="5873007"/>
              <a:ext cx="460650" cy="1250533"/>
            </a:xfrm>
            <a:prstGeom prst="rect">
              <a:avLst/>
            </a:prstGeom>
          </p:spPr>
        </p:pic>
        <p:sp>
          <p:nvSpPr>
            <p:cNvPr id="49" name="ZoneTexte 48"/>
            <p:cNvSpPr txBox="1"/>
            <p:nvPr/>
          </p:nvSpPr>
          <p:spPr>
            <a:xfrm>
              <a:off x="9173532" y="6497884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dr</a:t>
              </a:r>
              <a:endParaRPr lang="fr-FR" dirty="0"/>
            </a:p>
          </p:txBody>
        </p:sp>
      </p:grpSp>
      <p:sp>
        <p:nvSpPr>
          <p:cNvPr id="10" name="Rectangle 9"/>
          <p:cNvSpPr/>
          <p:nvPr/>
        </p:nvSpPr>
        <p:spPr>
          <a:xfrm rot="631865">
            <a:off x="2073197" y="5658916"/>
            <a:ext cx="8597153" cy="27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6543040" y="3992680"/>
            <a:ext cx="2733040" cy="572634"/>
            <a:chOff x="6543040" y="3992680"/>
            <a:chExt cx="2733040" cy="572634"/>
          </a:xfrm>
        </p:grpSpPr>
        <p:cxnSp>
          <p:nvCxnSpPr>
            <p:cNvPr id="5" name="Connecteur droit avec flèche 4"/>
            <p:cNvCxnSpPr/>
            <p:nvPr/>
          </p:nvCxnSpPr>
          <p:spPr>
            <a:xfrm>
              <a:off x="6543040" y="4062961"/>
              <a:ext cx="2733040" cy="502353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 rot="536799">
              <a:off x="7206902" y="3992680"/>
              <a:ext cx="1949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Aller à droite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6543040" y="4753388"/>
            <a:ext cx="2733040" cy="572634"/>
            <a:chOff x="6543040" y="3992680"/>
            <a:chExt cx="2733040" cy="572634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6543040" y="4062961"/>
              <a:ext cx="2733040" cy="502353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 rot="536799">
              <a:off x="7206902" y="3992680"/>
              <a:ext cx="1949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Aller à gauche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1004" y="883406"/>
            <a:ext cx="521700" cy="45926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8582" y="916089"/>
            <a:ext cx="1406925" cy="3735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0078" y="1330691"/>
            <a:ext cx="230325" cy="450967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0110" y="2195886"/>
            <a:ext cx="230325" cy="450967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0898" y="3096601"/>
            <a:ext cx="230325" cy="45096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1003" y="1777754"/>
            <a:ext cx="507825" cy="45096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43993" y="1783940"/>
            <a:ext cx="1426350" cy="417767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9478" y="2649124"/>
            <a:ext cx="527250" cy="450967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6448" y="2678374"/>
            <a:ext cx="1437450" cy="379034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7503" y="631973"/>
            <a:ext cx="588300" cy="3103767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7735" y="1465305"/>
            <a:ext cx="602175" cy="12173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68523" y="2335584"/>
            <a:ext cx="197025" cy="113434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83213" y="3255556"/>
            <a:ext cx="194250" cy="102367"/>
          </a:xfrm>
          <a:prstGeom prst="rect">
            <a:avLst/>
          </a:prstGeom>
        </p:spPr>
      </p:pic>
      <p:sp>
        <p:nvSpPr>
          <p:cNvPr id="53" name="Espace réservé du numéro de diapositive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6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2960" y="2259734"/>
            <a:ext cx="10718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err="1" smtClean="0"/>
              <a:t>GrafCET</a:t>
            </a:r>
            <a:r>
              <a:rPr lang="fr-FR" sz="6000" b="1" dirty="0" smtClean="0"/>
              <a:t> point de vue PC (Pilotage)</a:t>
            </a:r>
            <a:endParaRPr lang="fr-FR" sz="6000" b="1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9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275" y="3098322"/>
            <a:ext cx="1199050" cy="107563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 rot="631865">
            <a:off x="2651216" y="5185187"/>
            <a:ext cx="8597153" cy="27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57201" y="55014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Quel matériel pour commander les mouvements ?</a:t>
            </a:r>
            <a:endParaRPr lang="fr-FR" sz="3600" b="1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96" y="3367327"/>
            <a:ext cx="1130731" cy="2311632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1539073" y="4062961"/>
            <a:ext cx="725877" cy="955463"/>
            <a:chOff x="1291182" y="4184557"/>
            <a:chExt cx="725877" cy="955463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1182" y="4420882"/>
              <a:ext cx="502312" cy="719138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1302381" y="4184557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</a:t>
              </a:r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0013590" y="4933860"/>
            <a:ext cx="1494422" cy="1546650"/>
            <a:chOff x="10013590" y="4933860"/>
            <a:chExt cx="1494422" cy="1546650"/>
          </a:xfrm>
        </p:grpSpPr>
        <p:cxnSp>
          <p:nvCxnSpPr>
            <p:cNvPr id="15" name="Connecteur droit 14"/>
            <p:cNvCxnSpPr/>
            <p:nvPr/>
          </p:nvCxnSpPr>
          <p:spPr>
            <a:xfrm flipH="1" flipV="1">
              <a:off x="10013590" y="5651275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0605220" y="4933860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droite</a:t>
              </a:r>
              <a:endParaRPr lang="fr-FR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 flipV="1">
              <a:off x="10545457" y="5118526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3414726" y="2622709"/>
            <a:ext cx="2425045" cy="2773845"/>
            <a:chOff x="8888639" y="3553390"/>
            <a:chExt cx="2425045" cy="277384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88639" y="3553390"/>
              <a:ext cx="2425045" cy="277384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9529830" y="5126663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Chariot</a:t>
              </a:r>
              <a:endParaRPr lang="fr-FR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177765" y="3496235"/>
            <a:ext cx="1188684" cy="1395961"/>
            <a:chOff x="2177765" y="3496235"/>
            <a:chExt cx="1188684" cy="1395961"/>
          </a:xfrm>
        </p:grpSpPr>
        <p:sp>
          <p:nvSpPr>
            <p:cNvPr id="16" name="ZoneTexte 15"/>
            <p:cNvSpPr txBox="1"/>
            <p:nvPr/>
          </p:nvSpPr>
          <p:spPr>
            <a:xfrm>
              <a:off x="2440054" y="3496235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</a:t>
              </a:r>
              <a:r>
                <a:rPr lang="fr-FR" dirty="0" smtClean="0"/>
                <a:t>auche</a:t>
              </a:r>
              <a:endParaRPr lang="fr-FR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2756849" y="3573180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2177765" y="4062961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oneTexte 38"/>
          <p:cNvSpPr txBox="1"/>
          <p:nvPr/>
        </p:nvSpPr>
        <p:spPr>
          <a:xfrm>
            <a:off x="287840" y="483807"/>
            <a:ext cx="4945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u="sng" dirty="0" smtClean="0"/>
          </a:p>
          <a:p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0  :</a:t>
            </a:r>
          </a:p>
          <a:p>
            <a:pPr algn="r"/>
            <a:r>
              <a:rPr lang="fr-FR" dirty="0" smtClean="0">
                <a:solidFill>
                  <a:schemeClr val="accent5"/>
                </a:solidFill>
              </a:rPr>
              <a:t>Evènement provoquant un changement d’état :</a:t>
            </a:r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1  :</a:t>
            </a:r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2  :</a:t>
            </a:r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487537" y="1008074"/>
            <a:ext cx="396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Attente au poste de gauche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Appui sur marche et chariot à gauche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Déplacement à droite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Une fois à droite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Déplacement à gauche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Une fois à gauche</a:t>
            </a:r>
          </a:p>
        </p:txBody>
      </p:sp>
      <p:sp>
        <p:nvSpPr>
          <p:cNvPr id="41" name="Forme libre 40"/>
          <p:cNvSpPr/>
          <p:nvPr/>
        </p:nvSpPr>
        <p:spPr>
          <a:xfrm>
            <a:off x="5466944" y="787940"/>
            <a:ext cx="1887167" cy="2393005"/>
          </a:xfrm>
          <a:custGeom>
            <a:avLst/>
            <a:gdLst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8" fmla="*/ 1225685 w 1245140"/>
              <a:gd name="connsiteY8" fmla="*/ 350196 h 2393005"/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0" fmla="*/ 1138136 w 1215957"/>
              <a:gd name="connsiteY0" fmla="*/ 2033081 h 2393005"/>
              <a:gd name="connsiteX1" fmla="*/ 1138136 w 1215957"/>
              <a:gd name="connsiteY1" fmla="*/ 2393005 h 2393005"/>
              <a:gd name="connsiteX2" fmla="*/ 0 w 1215957"/>
              <a:gd name="connsiteY2" fmla="*/ 2393005 h 2393005"/>
              <a:gd name="connsiteX3" fmla="*/ 0 w 1215957"/>
              <a:gd name="connsiteY3" fmla="*/ 0 h 2393005"/>
              <a:gd name="connsiteX4" fmla="*/ 87549 w 1215957"/>
              <a:gd name="connsiteY4" fmla="*/ 0 h 2393005"/>
              <a:gd name="connsiteX5" fmla="*/ 1215957 w 1215957"/>
              <a:gd name="connsiteY5" fmla="*/ 0 h 2393005"/>
              <a:gd name="connsiteX6" fmla="*/ 1215957 w 1215957"/>
              <a:gd name="connsiteY6" fmla="*/ 301558 h 239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957" h="2393005">
                <a:moveTo>
                  <a:pt x="1138136" y="2033081"/>
                </a:moveTo>
                <a:lnTo>
                  <a:pt x="1138136" y="2393005"/>
                </a:lnTo>
                <a:lnTo>
                  <a:pt x="0" y="2393005"/>
                </a:lnTo>
                <a:lnTo>
                  <a:pt x="0" y="0"/>
                </a:lnTo>
                <a:lnTo>
                  <a:pt x="87549" y="0"/>
                </a:lnTo>
                <a:lnTo>
                  <a:pt x="1215957" y="0"/>
                </a:lnTo>
                <a:lnTo>
                  <a:pt x="1215957" y="301558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9865886" y="1008074"/>
            <a:ext cx="2652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chemeClr val="accent5"/>
                </a:solidFill>
              </a:rPr>
              <a:t>BP m . </a:t>
            </a:r>
            <a:r>
              <a:rPr lang="fr-FR" dirty="0">
                <a:solidFill>
                  <a:srgbClr val="0070C0"/>
                </a:solidFill>
              </a:rPr>
              <a:t>Capteur </a:t>
            </a:r>
            <a:r>
              <a:rPr lang="fr-FR" dirty="0" err="1">
                <a:solidFill>
                  <a:srgbClr val="0070C0"/>
                </a:solidFill>
              </a:rPr>
              <a:t>ga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</a:rPr>
              <a:t>Moteur, contacteur1, …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Capteur </a:t>
            </a:r>
            <a:r>
              <a:rPr lang="fr-FR" dirty="0" err="1" smtClean="0">
                <a:solidFill>
                  <a:srgbClr val="0070C0"/>
                </a:solidFill>
              </a:rPr>
              <a:t>dr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</a:rPr>
              <a:t>Moteur, contacteur2, …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Capteur </a:t>
            </a:r>
            <a:r>
              <a:rPr lang="fr-FR" dirty="0" err="1" smtClean="0">
                <a:solidFill>
                  <a:srgbClr val="0070C0"/>
                </a:solidFill>
              </a:rPr>
              <a:t>ga</a:t>
            </a:r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830389" y="3157390"/>
            <a:ext cx="1050817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C00000"/>
              </a:solidFill>
            </a:endParaRPr>
          </a:p>
          <a:p>
            <a:pPr algn="ctr"/>
            <a:r>
              <a:rPr lang="fr-FR" sz="2400" b="1" dirty="0" smtClean="0"/>
              <a:t>API</a:t>
            </a:r>
          </a:p>
          <a:p>
            <a:pPr algn="ctr"/>
            <a:endParaRPr lang="fr-FR" sz="2400" b="1" dirty="0" smtClean="0"/>
          </a:p>
        </p:txBody>
      </p:sp>
      <p:sp>
        <p:nvSpPr>
          <p:cNvPr id="5" name="Forme libre 4"/>
          <p:cNvSpPr/>
          <p:nvPr/>
        </p:nvSpPr>
        <p:spPr>
          <a:xfrm>
            <a:off x="9273689" y="1479176"/>
            <a:ext cx="573742" cy="2510118"/>
          </a:xfrm>
          <a:custGeom>
            <a:avLst/>
            <a:gdLst>
              <a:gd name="connsiteX0" fmla="*/ 573742 w 573742"/>
              <a:gd name="connsiteY0" fmla="*/ 0 h 2510118"/>
              <a:gd name="connsiteX1" fmla="*/ 0 w 573742"/>
              <a:gd name="connsiteY1" fmla="*/ 0 h 2510118"/>
              <a:gd name="connsiteX2" fmla="*/ 0 w 573742"/>
              <a:gd name="connsiteY2" fmla="*/ 2510118 h 2510118"/>
              <a:gd name="connsiteX3" fmla="*/ 564777 w 573742"/>
              <a:gd name="connsiteY3" fmla="*/ 2510118 h 251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42" h="2510118">
                <a:moveTo>
                  <a:pt x="573742" y="0"/>
                </a:moveTo>
                <a:lnTo>
                  <a:pt x="0" y="0"/>
                </a:lnTo>
                <a:lnTo>
                  <a:pt x="0" y="2510118"/>
                </a:lnTo>
                <a:lnTo>
                  <a:pt x="564777" y="2510118"/>
                </a:lnTo>
              </a:path>
            </a:pathLst>
          </a:custGeom>
          <a:noFill/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9444019" y="2079812"/>
            <a:ext cx="403412" cy="1631576"/>
          </a:xfrm>
          <a:custGeom>
            <a:avLst/>
            <a:gdLst>
              <a:gd name="connsiteX0" fmla="*/ 573742 w 573742"/>
              <a:gd name="connsiteY0" fmla="*/ 0 h 2510118"/>
              <a:gd name="connsiteX1" fmla="*/ 0 w 573742"/>
              <a:gd name="connsiteY1" fmla="*/ 0 h 2510118"/>
              <a:gd name="connsiteX2" fmla="*/ 0 w 573742"/>
              <a:gd name="connsiteY2" fmla="*/ 2510118 h 2510118"/>
              <a:gd name="connsiteX3" fmla="*/ 564777 w 573742"/>
              <a:gd name="connsiteY3" fmla="*/ 2510118 h 251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42" h="2510118">
                <a:moveTo>
                  <a:pt x="573742" y="0"/>
                </a:moveTo>
                <a:lnTo>
                  <a:pt x="0" y="0"/>
                </a:lnTo>
                <a:lnTo>
                  <a:pt x="0" y="2510118"/>
                </a:lnTo>
                <a:lnTo>
                  <a:pt x="564777" y="2510118"/>
                </a:lnTo>
              </a:path>
            </a:pathLst>
          </a:custGeom>
          <a:noFill/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/>
          <p:cNvSpPr/>
          <p:nvPr/>
        </p:nvSpPr>
        <p:spPr>
          <a:xfrm>
            <a:off x="9623313" y="2576095"/>
            <a:ext cx="224117" cy="786942"/>
          </a:xfrm>
          <a:custGeom>
            <a:avLst/>
            <a:gdLst>
              <a:gd name="connsiteX0" fmla="*/ 573742 w 573742"/>
              <a:gd name="connsiteY0" fmla="*/ 0 h 2510118"/>
              <a:gd name="connsiteX1" fmla="*/ 0 w 573742"/>
              <a:gd name="connsiteY1" fmla="*/ 0 h 2510118"/>
              <a:gd name="connsiteX2" fmla="*/ 0 w 573742"/>
              <a:gd name="connsiteY2" fmla="*/ 2510118 h 2510118"/>
              <a:gd name="connsiteX3" fmla="*/ 564777 w 573742"/>
              <a:gd name="connsiteY3" fmla="*/ 2510118 h 251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42" h="2510118">
                <a:moveTo>
                  <a:pt x="573742" y="0"/>
                </a:moveTo>
                <a:lnTo>
                  <a:pt x="0" y="0"/>
                </a:lnTo>
                <a:lnTo>
                  <a:pt x="0" y="2510118"/>
                </a:lnTo>
                <a:lnTo>
                  <a:pt x="564777" y="2510118"/>
                </a:lnTo>
              </a:path>
            </a:pathLst>
          </a:custGeom>
          <a:noFill/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10869407" y="1909482"/>
            <a:ext cx="475129" cy="1586753"/>
          </a:xfrm>
          <a:custGeom>
            <a:avLst/>
            <a:gdLst>
              <a:gd name="connsiteX0" fmla="*/ 0 w 475129"/>
              <a:gd name="connsiteY0" fmla="*/ 1586753 h 1586753"/>
              <a:gd name="connsiteX1" fmla="*/ 475129 w 475129"/>
              <a:gd name="connsiteY1" fmla="*/ 1586753 h 1586753"/>
              <a:gd name="connsiteX2" fmla="*/ 475129 w 475129"/>
              <a:gd name="connsiteY2" fmla="*/ 0 h 158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5129" h="1586753">
                <a:moveTo>
                  <a:pt x="0" y="1586753"/>
                </a:moveTo>
                <a:lnTo>
                  <a:pt x="475129" y="1586753"/>
                </a:lnTo>
                <a:lnTo>
                  <a:pt x="475129" y="0"/>
                </a:ln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10869407" y="2456737"/>
            <a:ext cx="920838" cy="1417372"/>
          </a:xfrm>
          <a:custGeom>
            <a:avLst/>
            <a:gdLst>
              <a:gd name="connsiteX0" fmla="*/ 0 w 475129"/>
              <a:gd name="connsiteY0" fmla="*/ 1586753 h 1586753"/>
              <a:gd name="connsiteX1" fmla="*/ 475129 w 475129"/>
              <a:gd name="connsiteY1" fmla="*/ 1586753 h 1586753"/>
              <a:gd name="connsiteX2" fmla="*/ 475129 w 475129"/>
              <a:gd name="connsiteY2" fmla="*/ 0 h 158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5129" h="1586753">
                <a:moveTo>
                  <a:pt x="0" y="1586753"/>
                </a:moveTo>
                <a:lnTo>
                  <a:pt x="475129" y="1586753"/>
                </a:lnTo>
                <a:lnTo>
                  <a:pt x="475129" y="0"/>
                </a:ln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2525092" y="4622474"/>
            <a:ext cx="926024" cy="1270615"/>
            <a:chOff x="2525092" y="4622474"/>
            <a:chExt cx="926024" cy="127061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90466" y="4622474"/>
              <a:ext cx="460650" cy="1250533"/>
            </a:xfrm>
            <a:prstGeom prst="rect">
              <a:avLst/>
            </a:prstGeom>
          </p:spPr>
        </p:pic>
        <p:sp>
          <p:nvSpPr>
            <p:cNvPr id="48" name="ZoneTexte 47"/>
            <p:cNvSpPr txBox="1"/>
            <p:nvPr/>
          </p:nvSpPr>
          <p:spPr>
            <a:xfrm>
              <a:off x="2525092" y="5516572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ga</a:t>
              </a:r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9173532" y="5873007"/>
            <a:ext cx="1082916" cy="1250533"/>
            <a:chOff x="9173532" y="5873007"/>
            <a:chExt cx="1082916" cy="1250533"/>
          </a:xfrm>
        </p:grpSpPr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95798" y="5873007"/>
              <a:ext cx="460650" cy="1250533"/>
            </a:xfrm>
            <a:prstGeom prst="rect">
              <a:avLst/>
            </a:prstGeom>
          </p:spPr>
        </p:pic>
        <p:sp>
          <p:nvSpPr>
            <p:cNvPr id="49" name="ZoneTexte 48"/>
            <p:cNvSpPr txBox="1"/>
            <p:nvPr/>
          </p:nvSpPr>
          <p:spPr>
            <a:xfrm>
              <a:off x="9173532" y="6497884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dr</a:t>
              </a:r>
              <a:endParaRPr lang="fr-FR" dirty="0"/>
            </a:p>
          </p:txBody>
        </p:sp>
      </p:grpSp>
      <p:sp>
        <p:nvSpPr>
          <p:cNvPr id="10" name="Rectangle 9"/>
          <p:cNvSpPr/>
          <p:nvPr/>
        </p:nvSpPr>
        <p:spPr>
          <a:xfrm rot="631865">
            <a:off x="2073197" y="5658916"/>
            <a:ext cx="8597153" cy="27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742" y="2814362"/>
            <a:ext cx="1219521" cy="2227552"/>
          </a:xfrm>
          <a:prstGeom prst="rect">
            <a:avLst/>
          </a:prstGeom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7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bldLvl="5"/>
      <p:bldP spid="26" grpId="0" bldLvl="5" animBg="1"/>
      <p:bldP spid="5" grpId="0" animBg="1"/>
      <p:bldP spid="42" grpId="0" animBg="1"/>
      <p:bldP spid="43" grpId="0" animBg="1"/>
      <p:bldP spid="6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rot="631865">
            <a:off x="2651216" y="5185187"/>
            <a:ext cx="8597153" cy="27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57201" y="55014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Pilotage des mouvements - GRAFCET point de vue PC ?</a:t>
            </a:r>
            <a:endParaRPr lang="fr-FR" sz="3600" b="1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96" y="3367327"/>
            <a:ext cx="1130731" cy="2311632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1539073" y="4062961"/>
            <a:ext cx="725877" cy="955463"/>
            <a:chOff x="1291182" y="4184557"/>
            <a:chExt cx="725877" cy="955463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1182" y="4420882"/>
              <a:ext cx="502312" cy="719138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1302381" y="4184557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</a:t>
              </a:r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0013590" y="4933860"/>
            <a:ext cx="1494422" cy="1546650"/>
            <a:chOff x="10013590" y="4933860"/>
            <a:chExt cx="1494422" cy="1546650"/>
          </a:xfrm>
        </p:grpSpPr>
        <p:cxnSp>
          <p:nvCxnSpPr>
            <p:cNvPr id="15" name="Connecteur droit 14"/>
            <p:cNvCxnSpPr/>
            <p:nvPr/>
          </p:nvCxnSpPr>
          <p:spPr>
            <a:xfrm flipH="1" flipV="1">
              <a:off x="10013590" y="5651275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0605220" y="4933860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droite</a:t>
              </a:r>
              <a:endParaRPr lang="fr-FR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 flipV="1">
              <a:off x="10545457" y="5118526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3414726" y="2622709"/>
            <a:ext cx="2425045" cy="2773845"/>
            <a:chOff x="8888639" y="3553390"/>
            <a:chExt cx="2425045" cy="277384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88639" y="3553390"/>
              <a:ext cx="2425045" cy="277384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9529830" y="5126663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Chariot</a:t>
              </a:r>
              <a:endParaRPr lang="fr-FR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177765" y="3496235"/>
            <a:ext cx="1188684" cy="1395961"/>
            <a:chOff x="2177765" y="3496235"/>
            <a:chExt cx="1188684" cy="1395961"/>
          </a:xfrm>
        </p:grpSpPr>
        <p:sp>
          <p:nvSpPr>
            <p:cNvPr id="16" name="ZoneTexte 15"/>
            <p:cNvSpPr txBox="1"/>
            <p:nvPr/>
          </p:nvSpPr>
          <p:spPr>
            <a:xfrm>
              <a:off x="2440054" y="3496235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</a:t>
              </a:r>
              <a:r>
                <a:rPr lang="fr-FR" dirty="0" smtClean="0"/>
                <a:t>auche</a:t>
              </a:r>
              <a:endParaRPr lang="fr-FR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2756849" y="3573180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2177765" y="4062961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oneTexte 38"/>
          <p:cNvSpPr txBox="1"/>
          <p:nvPr/>
        </p:nvSpPr>
        <p:spPr>
          <a:xfrm>
            <a:off x="287840" y="483807"/>
            <a:ext cx="4945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u="sng" dirty="0" smtClean="0"/>
          </a:p>
          <a:p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0  :</a:t>
            </a:r>
          </a:p>
          <a:p>
            <a:pPr algn="r"/>
            <a:r>
              <a:rPr lang="fr-FR" dirty="0" smtClean="0">
                <a:solidFill>
                  <a:schemeClr val="accent5"/>
                </a:solidFill>
              </a:rPr>
              <a:t>Evènement provoquant un changement d’état :</a:t>
            </a:r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1  :</a:t>
            </a:r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2  :</a:t>
            </a:r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487537" y="1008074"/>
            <a:ext cx="396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Attente au poste de gauche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Appui sur marche et chariot à gauche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Déplacement à droite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Une fois à droite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Déplacement à gauche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Une fois à gauche</a:t>
            </a:r>
          </a:p>
        </p:txBody>
      </p:sp>
      <p:sp>
        <p:nvSpPr>
          <p:cNvPr id="41" name="Forme libre 40"/>
          <p:cNvSpPr/>
          <p:nvPr/>
        </p:nvSpPr>
        <p:spPr>
          <a:xfrm>
            <a:off x="5466944" y="787940"/>
            <a:ext cx="1887167" cy="2393005"/>
          </a:xfrm>
          <a:custGeom>
            <a:avLst/>
            <a:gdLst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8" fmla="*/ 1225685 w 1245140"/>
              <a:gd name="connsiteY8" fmla="*/ 350196 h 2393005"/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0" fmla="*/ 1138136 w 1215957"/>
              <a:gd name="connsiteY0" fmla="*/ 2033081 h 2393005"/>
              <a:gd name="connsiteX1" fmla="*/ 1138136 w 1215957"/>
              <a:gd name="connsiteY1" fmla="*/ 2393005 h 2393005"/>
              <a:gd name="connsiteX2" fmla="*/ 0 w 1215957"/>
              <a:gd name="connsiteY2" fmla="*/ 2393005 h 2393005"/>
              <a:gd name="connsiteX3" fmla="*/ 0 w 1215957"/>
              <a:gd name="connsiteY3" fmla="*/ 0 h 2393005"/>
              <a:gd name="connsiteX4" fmla="*/ 87549 w 1215957"/>
              <a:gd name="connsiteY4" fmla="*/ 0 h 2393005"/>
              <a:gd name="connsiteX5" fmla="*/ 1215957 w 1215957"/>
              <a:gd name="connsiteY5" fmla="*/ 0 h 2393005"/>
              <a:gd name="connsiteX6" fmla="*/ 1215957 w 1215957"/>
              <a:gd name="connsiteY6" fmla="*/ 301558 h 239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957" h="2393005">
                <a:moveTo>
                  <a:pt x="1138136" y="2033081"/>
                </a:moveTo>
                <a:lnTo>
                  <a:pt x="1138136" y="2393005"/>
                </a:lnTo>
                <a:lnTo>
                  <a:pt x="0" y="2393005"/>
                </a:lnTo>
                <a:lnTo>
                  <a:pt x="0" y="0"/>
                </a:lnTo>
                <a:lnTo>
                  <a:pt x="87549" y="0"/>
                </a:lnTo>
                <a:lnTo>
                  <a:pt x="1215957" y="0"/>
                </a:lnTo>
                <a:lnTo>
                  <a:pt x="1215957" y="301558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2525092" y="4622474"/>
            <a:ext cx="926024" cy="1270615"/>
            <a:chOff x="2525092" y="4622474"/>
            <a:chExt cx="926024" cy="127061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90466" y="4622474"/>
              <a:ext cx="460650" cy="1250533"/>
            </a:xfrm>
            <a:prstGeom prst="rect">
              <a:avLst/>
            </a:prstGeom>
          </p:spPr>
        </p:pic>
        <p:sp>
          <p:nvSpPr>
            <p:cNvPr id="48" name="ZoneTexte 47"/>
            <p:cNvSpPr txBox="1"/>
            <p:nvPr/>
          </p:nvSpPr>
          <p:spPr>
            <a:xfrm>
              <a:off x="2525092" y="5516572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ga</a:t>
              </a:r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9173532" y="5873007"/>
            <a:ext cx="1082916" cy="1250533"/>
            <a:chOff x="9173532" y="5873007"/>
            <a:chExt cx="1082916" cy="1250533"/>
          </a:xfrm>
        </p:grpSpPr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95798" y="5873007"/>
              <a:ext cx="460650" cy="1250533"/>
            </a:xfrm>
            <a:prstGeom prst="rect">
              <a:avLst/>
            </a:prstGeom>
          </p:spPr>
        </p:pic>
        <p:sp>
          <p:nvSpPr>
            <p:cNvPr id="49" name="ZoneTexte 48"/>
            <p:cNvSpPr txBox="1"/>
            <p:nvPr/>
          </p:nvSpPr>
          <p:spPr>
            <a:xfrm>
              <a:off x="9173532" y="6497884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dr</a:t>
              </a:r>
              <a:endParaRPr lang="fr-FR" dirty="0"/>
            </a:p>
          </p:txBody>
        </p:sp>
      </p:grpSp>
      <p:sp>
        <p:nvSpPr>
          <p:cNvPr id="10" name="Rectangle 9"/>
          <p:cNvSpPr/>
          <p:nvPr/>
        </p:nvSpPr>
        <p:spPr>
          <a:xfrm rot="631865">
            <a:off x="2073197" y="5658916"/>
            <a:ext cx="8597153" cy="27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742" y="2814362"/>
            <a:ext cx="1219521" cy="2227552"/>
          </a:xfrm>
          <a:prstGeom prst="rect">
            <a:avLst/>
          </a:prstGeom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16</a:t>
            </a:fld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10684150" y="1008074"/>
            <a:ext cx="1050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Attente</a:t>
            </a:r>
          </a:p>
          <a:p>
            <a:pPr algn="ctr"/>
            <a:r>
              <a:rPr lang="fr-FR" dirty="0">
                <a:solidFill>
                  <a:schemeClr val="accent5"/>
                </a:solidFill>
              </a:rPr>
              <a:t>m</a:t>
            </a:r>
            <a:r>
              <a:rPr lang="fr-FR" dirty="0" smtClean="0">
                <a:solidFill>
                  <a:schemeClr val="accent5"/>
                </a:solidFill>
              </a:rPr>
              <a:t> . </a:t>
            </a:r>
            <a:r>
              <a:rPr lang="fr-FR" dirty="0" err="1" smtClean="0">
                <a:solidFill>
                  <a:schemeClr val="accent5"/>
                </a:solidFill>
              </a:rPr>
              <a:t>ga</a:t>
            </a:r>
            <a:endParaRPr lang="fr-FR" dirty="0" smtClean="0">
              <a:solidFill>
                <a:schemeClr val="accent5"/>
              </a:solidFill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KM1</a:t>
            </a:r>
          </a:p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dr</a:t>
            </a:r>
            <a:endParaRPr lang="fr-FR" dirty="0" smtClean="0">
              <a:solidFill>
                <a:srgbClr val="0070C0"/>
              </a:solidFill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KM2</a:t>
            </a:r>
          </a:p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ga</a:t>
            </a:r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62" name="Forme libre 61"/>
          <p:cNvSpPr/>
          <p:nvPr/>
        </p:nvSpPr>
        <p:spPr>
          <a:xfrm>
            <a:off x="10256448" y="787940"/>
            <a:ext cx="983853" cy="2393005"/>
          </a:xfrm>
          <a:custGeom>
            <a:avLst/>
            <a:gdLst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8" fmla="*/ 1225685 w 1245140"/>
              <a:gd name="connsiteY8" fmla="*/ 350196 h 2393005"/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0" fmla="*/ 1138136 w 1215957"/>
              <a:gd name="connsiteY0" fmla="*/ 2033081 h 2393005"/>
              <a:gd name="connsiteX1" fmla="*/ 1138136 w 1215957"/>
              <a:gd name="connsiteY1" fmla="*/ 2393005 h 2393005"/>
              <a:gd name="connsiteX2" fmla="*/ 0 w 1215957"/>
              <a:gd name="connsiteY2" fmla="*/ 2393005 h 2393005"/>
              <a:gd name="connsiteX3" fmla="*/ 0 w 1215957"/>
              <a:gd name="connsiteY3" fmla="*/ 0 h 2393005"/>
              <a:gd name="connsiteX4" fmla="*/ 87549 w 1215957"/>
              <a:gd name="connsiteY4" fmla="*/ 0 h 2393005"/>
              <a:gd name="connsiteX5" fmla="*/ 1215957 w 1215957"/>
              <a:gd name="connsiteY5" fmla="*/ 0 h 2393005"/>
              <a:gd name="connsiteX6" fmla="*/ 1215957 w 1215957"/>
              <a:gd name="connsiteY6" fmla="*/ 301558 h 239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957" h="2393005">
                <a:moveTo>
                  <a:pt x="1138136" y="2033081"/>
                </a:moveTo>
                <a:lnTo>
                  <a:pt x="1138136" y="2393005"/>
                </a:lnTo>
                <a:lnTo>
                  <a:pt x="0" y="2393005"/>
                </a:lnTo>
                <a:lnTo>
                  <a:pt x="0" y="0"/>
                </a:lnTo>
                <a:lnTo>
                  <a:pt x="87549" y="0"/>
                </a:lnTo>
                <a:lnTo>
                  <a:pt x="1215957" y="0"/>
                </a:lnTo>
                <a:lnTo>
                  <a:pt x="1215957" y="301558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8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7201" y="55014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Boite d’entres/sorties pour le cycle</a:t>
            </a:r>
            <a:endParaRPr lang="fr-FR" sz="36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2296475" y="2341144"/>
            <a:ext cx="23562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C00000"/>
              </a:solidFill>
            </a:endParaRPr>
          </a:p>
          <a:p>
            <a:pPr algn="r"/>
            <a:r>
              <a:rPr lang="fr-FR" dirty="0" smtClean="0">
                <a:solidFill>
                  <a:schemeClr val="accent5"/>
                </a:solidFill>
              </a:rPr>
              <a:t>BP m</a:t>
            </a:r>
          </a:p>
          <a:p>
            <a:pPr algn="r"/>
            <a:endParaRPr lang="fr-FR" dirty="0">
              <a:solidFill>
                <a:schemeClr val="accent5"/>
              </a:solidFill>
            </a:endParaRPr>
          </a:p>
          <a:p>
            <a:pPr algn="r"/>
            <a:r>
              <a:rPr lang="fr-FR" dirty="0" smtClean="0">
                <a:solidFill>
                  <a:schemeClr val="accent5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Capteur </a:t>
            </a:r>
            <a:r>
              <a:rPr lang="fr-FR" dirty="0" err="1">
                <a:solidFill>
                  <a:srgbClr val="0070C0"/>
                </a:solidFill>
              </a:rPr>
              <a:t>ga</a:t>
            </a:r>
            <a:endParaRPr lang="fr-FR" dirty="0">
              <a:solidFill>
                <a:srgbClr val="0070C0"/>
              </a:solidFill>
            </a:endParaRPr>
          </a:p>
          <a:p>
            <a:pPr algn="r"/>
            <a:endParaRPr lang="fr-FR" dirty="0" smtClean="0">
              <a:solidFill>
                <a:srgbClr val="0070C0"/>
              </a:solidFill>
            </a:endParaRPr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Capteur </a:t>
            </a:r>
            <a:r>
              <a:rPr lang="fr-FR" dirty="0" err="1" smtClean="0">
                <a:solidFill>
                  <a:srgbClr val="0070C0"/>
                </a:solidFill>
              </a:rPr>
              <a:t>dr</a:t>
            </a:r>
            <a:endParaRPr lang="fr-FR" dirty="0" smtClean="0">
              <a:solidFill>
                <a:srgbClr val="0070C0"/>
              </a:solidFill>
            </a:endParaRPr>
          </a:p>
          <a:p>
            <a:pPr algn="r"/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988860" y="2765192"/>
            <a:ext cx="1335741" cy="14773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C00000"/>
              </a:solidFill>
            </a:endParaRPr>
          </a:p>
          <a:p>
            <a:pPr algn="ctr"/>
            <a:r>
              <a:rPr lang="fr-FR" sz="2400" b="1" dirty="0" smtClean="0"/>
              <a:t>Boite E/S</a:t>
            </a:r>
          </a:p>
          <a:p>
            <a:pPr algn="ctr"/>
            <a:endParaRPr lang="fr-FR" sz="2400" b="1" dirty="0" smtClean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17</a:t>
            </a:fld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6849034" y="2504262"/>
            <a:ext cx="1066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</a:rPr>
              <a:t>KM1</a:t>
            </a:r>
          </a:p>
          <a:p>
            <a:endParaRPr lang="fr-FR" dirty="0">
              <a:solidFill>
                <a:srgbClr val="C00000"/>
              </a:solidFill>
            </a:endParaRPr>
          </a:p>
          <a:p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</a:rPr>
              <a:t>KM2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146612" y="2958353"/>
            <a:ext cx="18131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3146612" y="3505200"/>
            <a:ext cx="18131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3146612" y="4095470"/>
            <a:ext cx="18131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6364940" y="3114990"/>
            <a:ext cx="1813121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6364940" y="3981590"/>
            <a:ext cx="1813121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01" y="2341144"/>
            <a:ext cx="2299938" cy="2063217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4202349" y="4848189"/>
            <a:ext cx="3385281" cy="1147863"/>
          </a:xfrm>
          <a:prstGeom prst="wedgeRoundRectCallout">
            <a:avLst>
              <a:gd name="adj1" fmla="val -19722"/>
              <a:gd name="adj2" fmla="val -1278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</a:t>
            </a:r>
            <a:r>
              <a:rPr lang="fr-FR" b="1" dirty="0" smtClean="0"/>
              <a:t>programme</a:t>
            </a:r>
            <a:r>
              <a:rPr lang="fr-FR" dirty="0" smtClean="0"/>
              <a:t> a besoin des informations d’</a:t>
            </a:r>
            <a:r>
              <a:rPr lang="fr-FR" b="1" dirty="0" smtClean="0"/>
              <a:t>entrées</a:t>
            </a:r>
            <a:r>
              <a:rPr lang="fr-FR" dirty="0" smtClean="0"/>
              <a:t> pour agir sur les </a:t>
            </a:r>
            <a:r>
              <a:rPr lang="fr-FR" b="1" dirty="0" smtClean="0"/>
              <a:t>sortie</a:t>
            </a:r>
            <a:r>
              <a:rPr lang="fr-FR" dirty="0" smtClean="0"/>
              <a:t>s en fonction du </a:t>
            </a:r>
            <a:r>
              <a:rPr lang="fr-FR" b="1" dirty="0" smtClean="0"/>
              <a:t>cycle à effectuer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1478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bldLvl="5"/>
      <p:bldP spid="26" grpId="0" bldLvl="5" animBg="1"/>
      <p:bldP spid="45" grpId="0" uiExpand="1" build="p" bldLvl="5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rot="631865">
            <a:off x="2651216" y="5185187"/>
            <a:ext cx="8597153" cy="27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57201" y="55014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Pilotage des mouvements - GRAFCET point de vue PC ?</a:t>
            </a:r>
            <a:endParaRPr lang="fr-FR" sz="3600" b="1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96" y="3367327"/>
            <a:ext cx="1130731" cy="2311632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1539073" y="4062961"/>
            <a:ext cx="725877" cy="955463"/>
            <a:chOff x="1291182" y="4184557"/>
            <a:chExt cx="725877" cy="955463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1182" y="4420882"/>
              <a:ext cx="502312" cy="719138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1302381" y="4184557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</a:t>
              </a:r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0013590" y="4933860"/>
            <a:ext cx="1494422" cy="1546650"/>
            <a:chOff x="10013590" y="4933860"/>
            <a:chExt cx="1494422" cy="1546650"/>
          </a:xfrm>
        </p:grpSpPr>
        <p:cxnSp>
          <p:nvCxnSpPr>
            <p:cNvPr id="15" name="Connecteur droit 14"/>
            <p:cNvCxnSpPr/>
            <p:nvPr/>
          </p:nvCxnSpPr>
          <p:spPr>
            <a:xfrm flipH="1" flipV="1">
              <a:off x="10013590" y="5651275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0605220" y="4933860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droite</a:t>
              </a:r>
              <a:endParaRPr lang="fr-FR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 flipV="1">
              <a:off x="10545457" y="5118526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3414726" y="2622709"/>
            <a:ext cx="2425045" cy="2773845"/>
            <a:chOff x="8888639" y="3553390"/>
            <a:chExt cx="2425045" cy="277384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88639" y="3553390"/>
              <a:ext cx="2425045" cy="277384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9529830" y="5126663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Chariot</a:t>
              </a:r>
              <a:endParaRPr lang="fr-FR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177765" y="3496235"/>
            <a:ext cx="1188684" cy="1395961"/>
            <a:chOff x="2177765" y="3496235"/>
            <a:chExt cx="1188684" cy="1395961"/>
          </a:xfrm>
        </p:grpSpPr>
        <p:sp>
          <p:nvSpPr>
            <p:cNvPr id="16" name="ZoneTexte 15"/>
            <p:cNvSpPr txBox="1"/>
            <p:nvPr/>
          </p:nvSpPr>
          <p:spPr>
            <a:xfrm>
              <a:off x="2440054" y="3496235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</a:t>
              </a:r>
              <a:r>
                <a:rPr lang="fr-FR" dirty="0" smtClean="0"/>
                <a:t>auche</a:t>
              </a:r>
              <a:endParaRPr lang="fr-FR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2756849" y="3573180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2177765" y="4062961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oneTexte 38"/>
          <p:cNvSpPr txBox="1"/>
          <p:nvPr/>
        </p:nvSpPr>
        <p:spPr>
          <a:xfrm>
            <a:off x="287840" y="483807"/>
            <a:ext cx="4945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u="sng" dirty="0" smtClean="0"/>
          </a:p>
          <a:p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0  :</a:t>
            </a:r>
          </a:p>
          <a:p>
            <a:pPr algn="r"/>
            <a:r>
              <a:rPr lang="fr-FR" dirty="0" smtClean="0">
                <a:solidFill>
                  <a:schemeClr val="accent5"/>
                </a:solidFill>
              </a:rPr>
              <a:t>Evènement provoquant un changement d’état :</a:t>
            </a:r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1  :</a:t>
            </a:r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2  :</a:t>
            </a:r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487537" y="1008074"/>
            <a:ext cx="396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Attente au poste de gauche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m . </a:t>
            </a:r>
            <a:r>
              <a:rPr lang="fr-FR" dirty="0" err="1" smtClean="0">
                <a:solidFill>
                  <a:schemeClr val="accent5"/>
                </a:solidFill>
              </a:rPr>
              <a:t>ga</a:t>
            </a:r>
            <a:endParaRPr lang="fr-FR" dirty="0" smtClean="0">
              <a:solidFill>
                <a:schemeClr val="accent5"/>
              </a:solidFill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KM1</a:t>
            </a:r>
          </a:p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dr</a:t>
            </a:r>
            <a:endParaRPr lang="fr-FR" dirty="0" smtClean="0">
              <a:solidFill>
                <a:srgbClr val="0070C0"/>
              </a:solidFill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KM2</a:t>
            </a:r>
          </a:p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ga</a:t>
            </a:r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41" name="Forme libre 40"/>
          <p:cNvSpPr/>
          <p:nvPr/>
        </p:nvSpPr>
        <p:spPr>
          <a:xfrm>
            <a:off x="5466944" y="787940"/>
            <a:ext cx="1887167" cy="2393005"/>
          </a:xfrm>
          <a:custGeom>
            <a:avLst/>
            <a:gdLst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8" fmla="*/ 1225685 w 1245140"/>
              <a:gd name="connsiteY8" fmla="*/ 350196 h 2393005"/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0" fmla="*/ 1138136 w 1215957"/>
              <a:gd name="connsiteY0" fmla="*/ 2033081 h 2393005"/>
              <a:gd name="connsiteX1" fmla="*/ 1138136 w 1215957"/>
              <a:gd name="connsiteY1" fmla="*/ 2393005 h 2393005"/>
              <a:gd name="connsiteX2" fmla="*/ 0 w 1215957"/>
              <a:gd name="connsiteY2" fmla="*/ 2393005 h 2393005"/>
              <a:gd name="connsiteX3" fmla="*/ 0 w 1215957"/>
              <a:gd name="connsiteY3" fmla="*/ 0 h 2393005"/>
              <a:gd name="connsiteX4" fmla="*/ 87549 w 1215957"/>
              <a:gd name="connsiteY4" fmla="*/ 0 h 2393005"/>
              <a:gd name="connsiteX5" fmla="*/ 1215957 w 1215957"/>
              <a:gd name="connsiteY5" fmla="*/ 0 h 2393005"/>
              <a:gd name="connsiteX6" fmla="*/ 1215957 w 1215957"/>
              <a:gd name="connsiteY6" fmla="*/ 301558 h 239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957" h="2393005">
                <a:moveTo>
                  <a:pt x="1138136" y="2033081"/>
                </a:moveTo>
                <a:lnTo>
                  <a:pt x="1138136" y="2393005"/>
                </a:lnTo>
                <a:lnTo>
                  <a:pt x="0" y="2393005"/>
                </a:lnTo>
                <a:lnTo>
                  <a:pt x="0" y="0"/>
                </a:lnTo>
                <a:lnTo>
                  <a:pt x="87549" y="0"/>
                </a:lnTo>
                <a:lnTo>
                  <a:pt x="1215957" y="0"/>
                </a:lnTo>
                <a:lnTo>
                  <a:pt x="1215957" y="301558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9173532" y="5873007"/>
            <a:ext cx="1082916" cy="1250533"/>
            <a:chOff x="9173532" y="5873007"/>
            <a:chExt cx="1082916" cy="1250533"/>
          </a:xfrm>
        </p:grpSpPr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95798" y="5873007"/>
              <a:ext cx="460650" cy="1250533"/>
            </a:xfrm>
            <a:prstGeom prst="rect">
              <a:avLst/>
            </a:prstGeom>
          </p:spPr>
        </p:pic>
        <p:sp>
          <p:nvSpPr>
            <p:cNvPr id="49" name="ZoneTexte 48"/>
            <p:cNvSpPr txBox="1"/>
            <p:nvPr/>
          </p:nvSpPr>
          <p:spPr>
            <a:xfrm>
              <a:off x="9173532" y="6497884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dr</a:t>
              </a:r>
              <a:endParaRPr lang="fr-FR" dirty="0"/>
            </a:p>
          </p:txBody>
        </p:sp>
      </p:grpSp>
      <p:sp>
        <p:nvSpPr>
          <p:cNvPr id="10" name="Rectangle 9"/>
          <p:cNvSpPr/>
          <p:nvPr/>
        </p:nvSpPr>
        <p:spPr>
          <a:xfrm rot="631865">
            <a:off x="2073197" y="5658916"/>
            <a:ext cx="8597153" cy="27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18</a:t>
            </a:fld>
            <a:endParaRPr lang="fr-FR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3541" y="970084"/>
            <a:ext cx="521700" cy="459267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2615" y="1417369"/>
            <a:ext cx="230325" cy="450967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2647" y="2282564"/>
            <a:ext cx="230325" cy="450967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3435" y="3183279"/>
            <a:ext cx="230325" cy="450967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3540" y="1864432"/>
            <a:ext cx="507825" cy="450967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2015" y="2735802"/>
            <a:ext cx="527250" cy="450967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0040" y="718651"/>
            <a:ext cx="588300" cy="3103767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00272" y="1551983"/>
            <a:ext cx="602175" cy="121734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1060" y="2422262"/>
            <a:ext cx="197025" cy="113434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15750" y="3342234"/>
            <a:ext cx="194250" cy="1023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79105" y="2765915"/>
            <a:ext cx="1440225" cy="37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74991" y="1902153"/>
            <a:ext cx="1431900" cy="3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8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7201" y="55014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GRAFCET point de vue API</a:t>
            </a:r>
            <a:endParaRPr lang="fr-FR" sz="3600" b="1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19</a:t>
            </a:fld>
            <a:endParaRPr lang="fr-FR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59" y="1730519"/>
            <a:ext cx="702184" cy="618152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79" y="2277760"/>
            <a:ext cx="310007" cy="606981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78" y="3448493"/>
            <a:ext cx="310007" cy="606981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78" y="4500817"/>
            <a:ext cx="310007" cy="606981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59" y="2884152"/>
            <a:ext cx="683508" cy="606980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78" y="3965337"/>
            <a:ext cx="709654" cy="606981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859" y="1411865"/>
            <a:ext cx="791824" cy="3870254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7645" y="2467481"/>
            <a:ext cx="810499" cy="163848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7645" y="3643978"/>
            <a:ext cx="265186" cy="152677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2841" y="4701063"/>
            <a:ext cx="261451" cy="1377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3567" y="4007071"/>
            <a:ext cx="1938475" cy="5027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3567" y="2939042"/>
            <a:ext cx="1927270" cy="502713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958" y="1681142"/>
            <a:ext cx="702184" cy="618152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578" y="2228383"/>
            <a:ext cx="310007" cy="60698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577" y="3399116"/>
            <a:ext cx="310007" cy="606981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577" y="4451440"/>
            <a:ext cx="310007" cy="606981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958" y="2834775"/>
            <a:ext cx="683508" cy="60698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977" y="3915960"/>
            <a:ext cx="709654" cy="606981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2758" y="1362488"/>
            <a:ext cx="791824" cy="3870254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5371901" y="2752468"/>
            <a:ext cx="1335741" cy="14773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C00000"/>
              </a:solidFill>
            </a:endParaRPr>
          </a:p>
          <a:p>
            <a:pPr algn="ctr"/>
            <a:r>
              <a:rPr lang="fr-FR" sz="2400" b="1" dirty="0" smtClean="0"/>
              <a:t>Boite E/S</a:t>
            </a:r>
          </a:p>
          <a:p>
            <a:pPr algn="ctr"/>
            <a:endParaRPr lang="fr-FR" sz="2400" b="1" dirty="0" smtClean="0"/>
          </a:p>
        </p:txBody>
      </p:sp>
      <p:sp>
        <p:nvSpPr>
          <p:cNvPr id="64" name="ZoneTexte 63"/>
          <p:cNvSpPr txBox="1"/>
          <p:nvPr/>
        </p:nvSpPr>
        <p:spPr>
          <a:xfrm>
            <a:off x="7232075" y="2491538"/>
            <a:ext cx="1066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</a:rPr>
              <a:t>KM1</a:t>
            </a:r>
          </a:p>
          <a:p>
            <a:endParaRPr lang="fr-FR" dirty="0">
              <a:solidFill>
                <a:srgbClr val="C00000"/>
              </a:solidFill>
            </a:endParaRPr>
          </a:p>
          <a:p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</a:rPr>
              <a:t>KM2</a:t>
            </a:r>
          </a:p>
        </p:txBody>
      </p:sp>
      <p:cxnSp>
        <p:nvCxnSpPr>
          <p:cNvPr id="65" name="Connecteur droit avec flèche 64"/>
          <p:cNvCxnSpPr/>
          <p:nvPr/>
        </p:nvCxnSpPr>
        <p:spPr>
          <a:xfrm>
            <a:off x="4291901" y="2945629"/>
            <a:ext cx="108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4291901" y="3492476"/>
            <a:ext cx="108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4291901" y="4082746"/>
            <a:ext cx="108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6747981" y="3102266"/>
            <a:ext cx="10800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6747981" y="3968866"/>
            <a:ext cx="10800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3818054" y="2341144"/>
            <a:ext cx="1403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C00000"/>
              </a:solidFill>
            </a:endParaRPr>
          </a:p>
          <a:p>
            <a:pPr algn="r"/>
            <a:r>
              <a:rPr lang="fr-FR" dirty="0" smtClean="0">
                <a:solidFill>
                  <a:schemeClr val="accent5"/>
                </a:solidFill>
              </a:rPr>
              <a:t>BP m</a:t>
            </a:r>
          </a:p>
          <a:p>
            <a:pPr algn="r"/>
            <a:endParaRPr lang="fr-FR" dirty="0">
              <a:solidFill>
                <a:schemeClr val="accent5"/>
              </a:solidFill>
            </a:endParaRPr>
          </a:p>
          <a:p>
            <a:pPr algn="r"/>
            <a:r>
              <a:rPr lang="fr-FR" dirty="0" smtClean="0">
                <a:solidFill>
                  <a:schemeClr val="accent5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Capteur </a:t>
            </a:r>
            <a:r>
              <a:rPr lang="fr-FR" dirty="0" err="1">
                <a:solidFill>
                  <a:srgbClr val="0070C0"/>
                </a:solidFill>
              </a:rPr>
              <a:t>ga</a:t>
            </a:r>
            <a:endParaRPr lang="fr-FR" dirty="0">
              <a:solidFill>
                <a:srgbClr val="0070C0"/>
              </a:solidFill>
            </a:endParaRPr>
          </a:p>
          <a:p>
            <a:pPr algn="r"/>
            <a:endParaRPr lang="fr-FR" dirty="0" smtClean="0">
              <a:solidFill>
                <a:srgbClr val="0070C0"/>
              </a:solidFill>
            </a:endParaRPr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Capteur </a:t>
            </a:r>
            <a:r>
              <a:rPr lang="fr-FR" dirty="0" err="1" smtClean="0">
                <a:solidFill>
                  <a:srgbClr val="0070C0"/>
                </a:solidFill>
              </a:rPr>
              <a:t>dr</a:t>
            </a:r>
            <a:endParaRPr lang="fr-FR" dirty="0" smtClean="0">
              <a:solidFill>
                <a:srgbClr val="0070C0"/>
              </a:solidFill>
            </a:endParaRPr>
          </a:p>
          <a:p>
            <a:pPr algn="r"/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31901" y="2905314"/>
            <a:ext cx="654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I0.0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 smtClean="0">
                <a:solidFill>
                  <a:schemeClr val="accent6"/>
                </a:solidFill>
              </a:rPr>
              <a:t>I1.1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 smtClean="0">
                <a:solidFill>
                  <a:schemeClr val="accent6"/>
                </a:solidFill>
              </a:rPr>
              <a:t>I1.3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6739001" y="3080299"/>
            <a:ext cx="65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O0.0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 smtClean="0">
                <a:solidFill>
                  <a:schemeClr val="accent6"/>
                </a:solidFill>
              </a:rPr>
              <a:t>O0.1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9474538" y="2260592"/>
            <a:ext cx="65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I0.0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10009359" y="2260592"/>
            <a:ext cx="65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. I1.1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9474537" y="3473488"/>
            <a:ext cx="65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accent6"/>
                </a:solidFill>
              </a:rPr>
              <a:t>I1.3</a:t>
            </a:r>
            <a:endParaRPr lang="fr-FR" dirty="0" smtClean="0">
              <a:solidFill>
                <a:schemeClr val="accent6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9465711" y="4545587"/>
            <a:ext cx="65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I1.1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718390" y="2915363"/>
            <a:ext cx="1552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O0.0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9715302" y="3988106"/>
            <a:ext cx="1552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O0.1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2859" y="5622587"/>
            <a:ext cx="302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Point de vue PC</a:t>
            </a: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8618314" y="5622587"/>
            <a:ext cx="302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Point de vue API</a:t>
            </a:r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4906127" y="4533036"/>
            <a:ext cx="2325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Adressage automate</a:t>
            </a:r>
          </a:p>
          <a:p>
            <a:pPr algn="ctr"/>
            <a:r>
              <a:rPr lang="fr-FR" dirty="0" smtClean="0"/>
              <a:t>Fonction du câblage des E/S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4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5" animBg="1"/>
      <p:bldP spid="64" grpId="0" build="p" bldLvl="5"/>
      <p:bldP spid="70" grpId="0"/>
      <p:bldP spid="11" grpId="0" build="p"/>
      <p:bldP spid="71" grpId="0" build="p"/>
      <p:bldP spid="72" grpId="0"/>
      <p:bldP spid="73" grpId="0"/>
      <p:bldP spid="74" grpId="0"/>
      <p:bldP spid="75" grpId="0"/>
      <p:bldP spid="12" grpId="0" animBg="1"/>
      <p:bldP spid="76" grpId="0" animBg="1"/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56561" y="3001414"/>
            <a:ext cx="6370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/>
              <a:t>Cahier des charges</a:t>
            </a:r>
            <a:endParaRPr lang="fr-FR" sz="6000" b="1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0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3469" y="2584207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Fiche de rappel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9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21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2" y="0"/>
            <a:ext cx="4987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22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955" y="0"/>
            <a:ext cx="5000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23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00" y="0"/>
            <a:ext cx="5050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75031" y="55014"/>
            <a:ext cx="536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Cahier des charges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99696" y="557691"/>
            <a:ext cx="9215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veut réaliser l’automatisme d’un chariot sur rail dont le fonctionnement est le suivant :</a:t>
            </a:r>
          </a:p>
          <a:p>
            <a:r>
              <a:rPr lang="fr-FR" dirty="0" smtClean="0"/>
              <a:t>1/ En état de repos, il est à gauche</a:t>
            </a:r>
          </a:p>
          <a:p>
            <a:r>
              <a:rPr lang="fr-FR" dirty="0" smtClean="0"/>
              <a:t>2/ l’opérateur appuie sur le bouton marche « m »</a:t>
            </a:r>
          </a:p>
          <a:p>
            <a:r>
              <a:rPr lang="fr-FR" dirty="0" smtClean="0"/>
              <a:t>3/ le chariot va à droite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2073197" y="5185187"/>
            <a:ext cx="9175172" cy="749984"/>
            <a:chOff x="2073197" y="5185187"/>
            <a:chExt cx="9175172" cy="749984"/>
          </a:xfrm>
        </p:grpSpPr>
        <p:sp>
          <p:nvSpPr>
            <p:cNvPr id="28" name="Rectangle 27"/>
            <p:cNvSpPr/>
            <p:nvPr/>
          </p:nvSpPr>
          <p:spPr>
            <a:xfrm rot="631865">
              <a:off x="2651216" y="5185187"/>
              <a:ext cx="8597153" cy="2762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 rot="631865">
              <a:off x="2073197" y="5658916"/>
              <a:ext cx="8597153" cy="2762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96" y="3367327"/>
            <a:ext cx="1130731" cy="2311632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1539073" y="4062961"/>
            <a:ext cx="725877" cy="955463"/>
            <a:chOff x="1291182" y="4184557"/>
            <a:chExt cx="725877" cy="955463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1182" y="4420882"/>
              <a:ext cx="502312" cy="719138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1302381" y="4184557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</a:t>
              </a:r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0013590" y="4932339"/>
            <a:ext cx="1493611" cy="1548171"/>
            <a:chOff x="10013590" y="4932339"/>
            <a:chExt cx="1493611" cy="1548171"/>
          </a:xfrm>
        </p:grpSpPr>
        <p:cxnSp>
          <p:nvCxnSpPr>
            <p:cNvPr id="15" name="Connecteur droit 14"/>
            <p:cNvCxnSpPr/>
            <p:nvPr/>
          </p:nvCxnSpPr>
          <p:spPr>
            <a:xfrm flipH="1" flipV="1">
              <a:off x="10013590" y="5651275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0604409" y="4932339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droite</a:t>
              </a:r>
              <a:endParaRPr lang="fr-FR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 flipV="1">
              <a:off x="10545457" y="5118526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2884445" y="2492873"/>
            <a:ext cx="2425045" cy="2773845"/>
            <a:chOff x="3869385" y="2678936"/>
            <a:chExt cx="2425045" cy="2773845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9385" y="2678936"/>
              <a:ext cx="2425045" cy="277384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4448469" y="4269400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Chariot</a:t>
              </a:r>
              <a:endParaRPr lang="fr-FR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177765" y="3510464"/>
            <a:ext cx="1188684" cy="1381732"/>
            <a:chOff x="2177765" y="3510464"/>
            <a:chExt cx="1188684" cy="1381732"/>
          </a:xfrm>
        </p:grpSpPr>
        <p:sp>
          <p:nvSpPr>
            <p:cNvPr id="16" name="ZoneTexte 15"/>
            <p:cNvSpPr txBox="1"/>
            <p:nvPr/>
          </p:nvSpPr>
          <p:spPr>
            <a:xfrm>
              <a:off x="2433049" y="3510464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</a:t>
              </a:r>
              <a:r>
                <a:rPr lang="fr-FR" dirty="0" smtClean="0"/>
                <a:t>auche</a:t>
              </a:r>
              <a:endParaRPr lang="fr-FR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2756849" y="3573180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2177765" y="4062961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5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5 -0.00556 L 0.03269 0.00879 L 6.04167E-6 4.44444E-6 " pathEditMode="relative" ptsTypes="A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42187 0.1451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75031" y="55014"/>
            <a:ext cx="536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Cahier des charges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99696" y="557691"/>
            <a:ext cx="9215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veut réaliser l’automatisme d’un chariot sur rail dont le fonctionnement est le suivant :</a:t>
            </a:r>
          </a:p>
          <a:p>
            <a:r>
              <a:rPr lang="fr-FR" dirty="0" smtClean="0"/>
              <a:t>1/ En état de repos, il est à gauche</a:t>
            </a:r>
          </a:p>
          <a:p>
            <a:r>
              <a:rPr lang="fr-FR" dirty="0" smtClean="0"/>
              <a:t>2/ l’opérateur appuie sur le bouton marche « m »</a:t>
            </a:r>
          </a:p>
          <a:p>
            <a:r>
              <a:rPr lang="fr-FR" dirty="0" smtClean="0"/>
              <a:t>3/ le chariot va à droite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2073197" y="5185187"/>
            <a:ext cx="9175172" cy="749984"/>
            <a:chOff x="2073197" y="5185187"/>
            <a:chExt cx="9175172" cy="749984"/>
          </a:xfrm>
        </p:grpSpPr>
        <p:sp>
          <p:nvSpPr>
            <p:cNvPr id="28" name="Rectangle 27"/>
            <p:cNvSpPr/>
            <p:nvPr/>
          </p:nvSpPr>
          <p:spPr>
            <a:xfrm rot="631865">
              <a:off x="2651216" y="5185187"/>
              <a:ext cx="8597153" cy="2762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 rot="631865">
              <a:off x="2073197" y="5658916"/>
              <a:ext cx="8597153" cy="2762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96" y="3367327"/>
            <a:ext cx="1130731" cy="2311632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1539073" y="4062961"/>
            <a:ext cx="725877" cy="955463"/>
            <a:chOff x="1291182" y="4184557"/>
            <a:chExt cx="725877" cy="955463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1182" y="4420882"/>
              <a:ext cx="502312" cy="719138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1302381" y="4184557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</a:t>
              </a:r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0013590" y="4933860"/>
            <a:ext cx="1494422" cy="1546650"/>
            <a:chOff x="10013590" y="4933860"/>
            <a:chExt cx="1494422" cy="1546650"/>
          </a:xfrm>
        </p:grpSpPr>
        <p:cxnSp>
          <p:nvCxnSpPr>
            <p:cNvPr id="15" name="Connecteur droit 14"/>
            <p:cNvCxnSpPr/>
            <p:nvPr/>
          </p:nvCxnSpPr>
          <p:spPr>
            <a:xfrm flipH="1" flipV="1">
              <a:off x="10013590" y="5651275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0605220" y="4933860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droite</a:t>
              </a:r>
              <a:endParaRPr lang="fr-FR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 flipV="1">
              <a:off x="10545457" y="5118526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7903699" y="3445151"/>
            <a:ext cx="2425045" cy="2773845"/>
            <a:chOff x="8888639" y="3553390"/>
            <a:chExt cx="2425045" cy="277384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88639" y="3553390"/>
              <a:ext cx="2425045" cy="277384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9529830" y="5126663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Chariot</a:t>
              </a:r>
              <a:endParaRPr lang="fr-FR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177765" y="3510464"/>
            <a:ext cx="1188684" cy="1381732"/>
            <a:chOff x="2177765" y="3510464"/>
            <a:chExt cx="1188684" cy="1381732"/>
          </a:xfrm>
        </p:grpSpPr>
        <p:sp>
          <p:nvSpPr>
            <p:cNvPr id="16" name="ZoneTexte 15"/>
            <p:cNvSpPr txBox="1"/>
            <p:nvPr/>
          </p:nvSpPr>
          <p:spPr>
            <a:xfrm>
              <a:off x="2433049" y="3510464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</a:t>
              </a:r>
              <a:r>
                <a:rPr lang="fr-FR" dirty="0" smtClean="0"/>
                <a:t>auche</a:t>
              </a:r>
              <a:endParaRPr lang="fr-FR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2756849" y="3573180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2177765" y="4062961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87840" y="1664321"/>
            <a:ext cx="9605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4/ une fois à droite, il revient à gauche</a:t>
            </a:r>
          </a:p>
          <a:p>
            <a:r>
              <a:rPr lang="fr-FR" dirty="0" smtClean="0"/>
              <a:t>5/ une fois à gauche, il s’arrête et attend une nouvelle consigne de marche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4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41029 -0.1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07361" y="2401974"/>
            <a:ext cx="6370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Etats du système est évolution</a:t>
            </a:r>
            <a:endParaRPr lang="fr-FR" sz="6000" b="1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1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75031" y="55014"/>
            <a:ext cx="591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Etats du système et évolution</a:t>
            </a:r>
            <a:endParaRPr lang="fr-FR" sz="3600" b="1" dirty="0"/>
          </a:p>
        </p:txBody>
      </p:sp>
      <p:grpSp>
        <p:nvGrpSpPr>
          <p:cNvPr id="33" name="Groupe 32"/>
          <p:cNvGrpSpPr/>
          <p:nvPr/>
        </p:nvGrpSpPr>
        <p:grpSpPr>
          <a:xfrm>
            <a:off x="2073197" y="5185187"/>
            <a:ext cx="9175172" cy="749984"/>
            <a:chOff x="2073197" y="5185187"/>
            <a:chExt cx="9175172" cy="749984"/>
          </a:xfrm>
        </p:grpSpPr>
        <p:sp>
          <p:nvSpPr>
            <p:cNvPr id="28" name="Rectangle 27"/>
            <p:cNvSpPr/>
            <p:nvPr/>
          </p:nvSpPr>
          <p:spPr>
            <a:xfrm rot="631865">
              <a:off x="2651216" y="5185187"/>
              <a:ext cx="8597153" cy="2762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 rot="631865">
              <a:off x="2073197" y="5658916"/>
              <a:ext cx="8597153" cy="2762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96" y="3367327"/>
            <a:ext cx="1130731" cy="2311632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1539073" y="4062961"/>
            <a:ext cx="725877" cy="955463"/>
            <a:chOff x="1291182" y="4184557"/>
            <a:chExt cx="725877" cy="955463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1182" y="4420882"/>
              <a:ext cx="502312" cy="719138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1302381" y="4184557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</a:t>
              </a:r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0013590" y="4932339"/>
            <a:ext cx="1493611" cy="1548171"/>
            <a:chOff x="10013590" y="4932339"/>
            <a:chExt cx="1493611" cy="1548171"/>
          </a:xfrm>
        </p:grpSpPr>
        <p:cxnSp>
          <p:nvCxnSpPr>
            <p:cNvPr id="15" name="Connecteur droit 14"/>
            <p:cNvCxnSpPr/>
            <p:nvPr/>
          </p:nvCxnSpPr>
          <p:spPr>
            <a:xfrm flipH="1" flipV="1">
              <a:off x="10013590" y="5651275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0604409" y="4932339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droite</a:t>
              </a:r>
              <a:endParaRPr lang="fr-FR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 flipV="1">
              <a:off x="10545457" y="5118526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2884445" y="2492873"/>
            <a:ext cx="2425045" cy="2773845"/>
            <a:chOff x="3869385" y="2678936"/>
            <a:chExt cx="2425045" cy="2773845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9385" y="2678936"/>
              <a:ext cx="2425045" cy="277384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4448469" y="4269400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Chariot</a:t>
              </a:r>
              <a:endParaRPr lang="fr-FR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177765" y="3510464"/>
            <a:ext cx="1188684" cy="1381732"/>
            <a:chOff x="2177765" y="3510464"/>
            <a:chExt cx="1188684" cy="1381732"/>
          </a:xfrm>
        </p:grpSpPr>
        <p:sp>
          <p:nvSpPr>
            <p:cNvPr id="16" name="ZoneTexte 15"/>
            <p:cNvSpPr txBox="1"/>
            <p:nvPr/>
          </p:nvSpPr>
          <p:spPr>
            <a:xfrm>
              <a:off x="2433049" y="3510464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</a:t>
              </a:r>
              <a:r>
                <a:rPr lang="fr-FR" dirty="0" smtClean="0"/>
                <a:t>auche</a:t>
              </a:r>
              <a:endParaRPr lang="fr-FR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2756849" y="3573180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2177765" y="4062961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/>
          <p:cNvSpPr txBox="1"/>
          <p:nvPr/>
        </p:nvSpPr>
        <p:spPr>
          <a:xfrm>
            <a:off x="287840" y="483807"/>
            <a:ext cx="4935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u="sng" dirty="0" smtClean="0"/>
          </a:p>
          <a:p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</a:t>
            </a:r>
            <a:r>
              <a:rPr lang="fr-FR" dirty="0">
                <a:solidFill>
                  <a:srgbClr val="C00000"/>
                </a:solidFill>
              </a:rPr>
              <a:t>du </a:t>
            </a:r>
            <a:r>
              <a:rPr lang="fr-FR" dirty="0" smtClean="0">
                <a:solidFill>
                  <a:srgbClr val="C00000"/>
                </a:solidFill>
              </a:rPr>
              <a:t>système « chariot » pour la situation 0 </a:t>
            </a:r>
            <a:r>
              <a:rPr lang="fr-FR" dirty="0">
                <a:solidFill>
                  <a:srgbClr val="C00000"/>
                </a:solidFill>
              </a:rPr>
              <a:t> </a:t>
            </a:r>
            <a:r>
              <a:rPr lang="fr-FR" dirty="0" smtClean="0">
                <a:solidFill>
                  <a:srgbClr val="C00000"/>
                </a:solidFill>
              </a:rPr>
              <a:t>:</a:t>
            </a:r>
          </a:p>
          <a:p>
            <a:pPr algn="r"/>
            <a:r>
              <a:rPr lang="fr-FR" dirty="0" smtClean="0">
                <a:solidFill>
                  <a:schemeClr val="accent5"/>
                </a:solidFill>
              </a:rPr>
              <a:t>Evènement provoquant un changement d’état :</a:t>
            </a:r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« chariot » pour la situation 1  :</a:t>
            </a:r>
            <a:endParaRPr lang="fr-FR" dirty="0" smtClean="0"/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5487537" y="1008074"/>
            <a:ext cx="3960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Attente au poste de gauche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Appui sur marche et chariot à gauche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Déplacement à droite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Une fois à droite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2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5 -0.00556 L 0.03269 0.00879 L 6.04167E-6 4.44444E-6 " pathEditMode="relative" ptsTypes="A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42187 0.145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 bldLvl="5"/>
      <p:bldP spid="25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75031" y="55014"/>
            <a:ext cx="627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Etats du système et évolution</a:t>
            </a:r>
            <a:endParaRPr lang="fr-FR" sz="3600" b="1" dirty="0"/>
          </a:p>
        </p:txBody>
      </p:sp>
      <p:grpSp>
        <p:nvGrpSpPr>
          <p:cNvPr id="33" name="Groupe 32"/>
          <p:cNvGrpSpPr/>
          <p:nvPr/>
        </p:nvGrpSpPr>
        <p:grpSpPr>
          <a:xfrm>
            <a:off x="2073197" y="5185187"/>
            <a:ext cx="9175172" cy="749984"/>
            <a:chOff x="2073197" y="5185187"/>
            <a:chExt cx="9175172" cy="749984"/>
          </a:xfrm>
        </p:grpSpPr>
        <p:sp>
          <p:nvSpPr>
            <p:cNvPr id="28" name="Rectangle 27"/>
            <p:cNvSpPr/>
            <p:nvPr/>
          </p:nvSpPr>
          <p:spPr>
            <a:xfrm rot="631865">
              <a:off x="2651216" y="5185187"/>
              <a:ext cx="8597153" cy="2762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 rot="631865">
              <a:off x="2073197" y="5658916"/>
              <a:ext cx="8597153" cy="2762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96" y="3367327"/>
            <a:ext cx="1130731" cy="2311632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1539073" y="4062961"/>
            <a:ext cx="725877" cy="955463"/>
            <a:chOff x="1291182" y="4184557"/>
            <a:chExt cx="725877" cy="955463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1182" y="4420882"/>
              <a:ext cx="502312" cy="719138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1302381" y="4184557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</a:t>
              </a:r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0013590" y="4933860"/>
            <a:ext cx="1494422" cy="1546650"/>
            <a:chOff x="10013590" y="4933860"/>
            <a:chExt cx="1494422" cy="1546650"/>
          </a:xfrm>
        </p:grpSpPr>
        <p:cxnSp>
          <p:nvCxnSpPr>
            <p:cNvPr id="15" name="Connecteur droit 14"/>
            <p:cNvCxnSpPr/>
            <p:nvPr/>
          </p:nvCxnSpPr>
          <p:spPr>
            <a:xfrm flipH="1" flipV="1">
              <a:off x="10013590" y="5651275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0605220" y="4933860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droite</a:t>
              </a:r>
              <a:endParaRPr lang="fr-FR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 flipV="1">
              <a:off x="10545457" y="5118526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7903699" y="3445151"/>
            <a:ext cx="2425045" cy="2773845"/>
            <a:chOff x="8888639" y="3553390"/>
            <a:chExt cx="2425045" cy="277384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88639" y="3553390"/>
              <a:ext cx="2425045" cy="277384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9529830" y="5126663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Chariot</a:t>
              </a:r>
              <a:endParaRPr lang="fr-FR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177765" y="3510464"/>
            <a:ext cx="1188684" cy="1381732"/>
            <a:chOff x="2177765" y="3510464"/>
            <a:chExt cx="1188684" cy="1381732"/>
          </a:xfrm>
        </p:grpSpPr>
        <p:sp>
          <p:nvSpPr>
            <p:cNvPr id="16" name="ZoneTexte 15"/>
            <p:cNvSpPr txBox="1"/>
            <p:nvPr/>
          </p:nvSpPr>
          <p:spPr>
            <a:xfrm>
              <a:off x="2433049" y="3510464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</a:t>
              </a:r>
              <a:r>
                <a:rPr lang="fr-FR" dirty="0" smtClean="0"/>
                <a:t>auche</a:t>
              </a:r>
              <a:endParaRPr lang="fr-FR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2756849" y="3573180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2177765" y="4062961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oneTexte 38"/>
          <p:cNvSpPr txBox="1"/>
          <p:nvPr/>
        </p:nvSpPr>
        <p:spPr>
          <a:xfrm>
            <a:off x="287840" y="483807"/>
            <a:ext cx="4945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u="sng" dirty="0" smtClean="0"/>
          </a:p>
          <a:p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</a:t>
            </a:r>
            <a:r>
              <a:rPr lang="fr-FR" dirty="0">
                <a:solidFill>
                  <a:srgbClr val="C00000"/>
                </a:solidFill>
              </a:rPr>
              <a:t>du </a:t>
            </a:r>
            <a:r>
              <a:rPr lang="fr-FR" dirty="0" smtClean="0">
                <a:solidFill>
                  <a:srgbClr val="C00000"/>
                </a:solidFill>
              </a:rPr>
              <a:t>système « chariot » pour la situation 0 </a:t>
            </a:r>
            <a:r>
              <a:rPr lang="fr-FR" dirty="0">
                <a:solidFill>
                  <a:srgbClr val="C00000"/>
                </a:solidFill>
              </a:rPr>
              <a:t> </a:t>
            </a:r>
            <a:r>
              <a:rPr lang="fr-FR" dirty="0" smtClean="0">
                <a:solidFill>
                  <a:srgbClr val="C00000"/>
                </a:solidFill>
              </a:rPr>
              <a:t>:</a:t>
            </a:r>
          </a:p>
          <a:p>
            <a:pPr algn="r"/>
            <a:r>
              <a:rPr lang="fr-FR" dirty="0" smtClean="0">
                <a:solidFill>
                  <a:schemeClr val="accent5"/>
                </a:solidFill>
              </a:rPr>
              <a:t>Evènement provoquant un changement d’état :</a:t>
            </a:r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« chariot » pour la situation 1  :</a:t>
            </a:r>
            <a:endParaRPr lang="fr-FR" dirty="0" smtClean="0"/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« chariot » pour la situation 2  :</a:t>
            </a:r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487537" y="1008074"/>
            <a:ext cx="396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Attente au poste de gauche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Appui sur marche et chariot à gauche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Déplacement à droite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Une fois à droite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Déplacement à gauche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Une fois à gauche</a:t>
            </a:r>
          </a:p>
        </p:txBody>
      </p:sp>
      <p:sp>
        <p:nvSpPr>
          <p:cNvPr id="41" name="Forme libre 40"/>
          <p:cNvSpPr/>
          <p:nvPr/>
        </p:nvSpPr>
        <p:spPr>
          <a:xfrm>
            <a:off x="5466944" y="787940"/>
            <a:ext cx="1887167" cy="2393005"/>
          </a:xfrm>
          <a:custGeom>
            <a:avLst/>
            <a:gdLst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8" fmla="*/ 1225685 w 1245140"/>
              <a:gd name="connsiteY8" fmla="*/ 350196 h 2393005"/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0" fmla="*/ 1138136 w 1215957"/>
              <a:gd name="connsiteY0" fmla="*/ 2033081 h 2393005"/>
              <a:gd name="connsiteX1" fmla="*/ 1138136 w 1215957"/>
              <a:gd name="connsiteY1" fmla="*/ 2393005 h 2393005"/>
              <a:gd name="connsiteX2" fmla="*/ 0 w 1215957"/>
              <a:gd name="connsiteY2" fmla="*/ 2393005 h 2393005"/>
              <a:gd name="connsiteX3" fmla="*/ 0 w 1215957"/>
              <a:gd name="connsiteY3" fmla="*/ 0 h 2393005"/>
              <a:gd name="connsiteX4" fmla="*/ 87549 w 1215957"/>
              <a:gd name="connsiteY4" fmla="*/ 0 h 2393005"/>
              <a:gd name="connsiteX5" fmla="*/ 1215957 w 1215957"/>
              <a:gd name="connsiteY5" fmla="*/ 0 h 2393005"/>
              <a:gd name="connsiteX6" fmla="*/ 1215957 w 1215957"/>
              <a:gd name="connsiteY6" fmla="*/ 301558 h 239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957" h="2393005">
                <a:moveTo>
                  <a:pt x="1138136" y="2033081"/>
                </a:moveTo>
                <a:lnTo>
                  <a:pt x="1138136" y="2393005"/>
                </a:lnTo>
                <a:lnTo>
                  <a:pt x="0" y="2393005"/>
                </a:lnTo>
                <a:lnTo>
                  <a:pt x="0" y="0"/>
                </a:lnTo>
                <a:lnTo>
                  <a:pt x="87549" y="0"/>
                </a:lnTo>
                <a:lnTo>
                  <a:pt x="1215957" y="0"/>
                </a:lnTo>
                <a:lnTo>
                  <a:pt x="1215957" y="301558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8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41029 -0.138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 bldLvl="5"/>
      <p:bldP spid="40" grpId="0" uiExpand="1" build="p" bldLvl="5"/>
      <p:bldP spid="41" grpId="0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75031" y="55014"/>
            <a:ext cx="6751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Etats du système et évolution</a:t>
            </a:r>
            <a:endParaRPr lang="fr-FR" sz="3600" b="1" dirty="0"/>
          </a:p>
        </p:txBody>
      </p:sp>
      <p:grpSp>
        <p:nvGrpSpPr>
          <p:cNvPr id="33" name="Groupe 32"/>
          <p:cNvGrpSpPr/>
          <p:nvPr/>
        </p:nvGrpSpPr>
        <p:grpSpPr>
          <a:xfrm>
            <a:off x="2073197" y="5185187"/>
            <a:ext cx="9175172" cy="749984"/>
            <a:chOff x="2073197" y="5185187"/>
            <a:chExt cx="9175172" cy="749984"/>
          </a:xfrm>
        </p:grpSpPr>
        <p:sp>
          <p:nvSpPr>
            <p:cNvPr id="28" name="Rectangle 27"/>
            <p:cNvSpPr/>
            <p:nvPr/>
          </p:nvSpPr>
          <p:spPr>
            <a:xfrm rot="631865">
              <a:off x="2651216" y="5185187"/>
              <a:ext cx="8597153" cy="2762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 rot="631865">
              <a:off x="2073197" y="5658916"/>
              <a:ext cx="8597153" cy="2762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96" y="3367327"/>
            <a:ext cx="1130731" cy="2311632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1539073" y="4062961"/>
            <a:ext cx="725877" cy="955463"/>
            <a:chOff x="1291182" y="4184557"/>
            <a:chExt cx="725877" cy="955463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1182" y="4420882"/>
              <a:ext cx="502312" cy="719138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1302381" y="4184557"/>
              <a:ext cx="714678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</a:t>
              </a:r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0013590" y="4933860"/>
            <a:ext cx="1494422" cy="1546650"/>
            <a:chOff x="10013590" y="4933860"/>
            <a:chExt cx="1494422" cy="1546650"/>
          </a:xfrm>
        </p:grpSpPr>
        <p:cxnSp>
          <p:nvCxnSpPr>
            <p:cNvPr id="15" name="Connecteur droit 14"/>
            <p:cNvCxnSpPr/>
            <p:nvPr/>
          </p:nvCxnSpPr>
          <p:spPr>
            <a:xfrm flipH="1" flipV="1">
              <a:off x="10013590" y="5651275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0605220" y="4933860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droite</a:t>
              </a:r>
              <a:endParaRPr lang="fr-FR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 flipV="1">
              <a:off x="10545457" y="5118526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7903699" y="3445151"/>
            <a:ext cx="2425045" cy="2773845"/>
            <a:chOff x="8888639" y="3553390"/>
            <a:chExt cx="2425045" cy="277384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88639" y="3553390"/>
              <a:ext cx="2425045" cy="277384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9529830" y="5126663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Chariot</a:t>
              </a:r>
              <a:endParaRPr lang="fr-FR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177765" y="3510464"/>
            <a:ext cx="1188684" cy="1381732"/>
            <a:chOff x="2177765" y="3510464"/>
            <a:chExt cx="1188684" cy="1381732"/>
          </a:xfrm>
        </p:grpSpPr>
        <p:sp>
          <p:nvSpPr>
            <p:cNvPr id="16" name="ZoneTexte 15"/>
            <p:cNvSpPr txBox="1"/>
            <p:nvPr/>
          </p:nvSpPr>
          <p:spPr>
            <a:xfrm>
              <a:off x="2433049" y="3510464"/>
              <a:ext cx="902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</a:t>
              </a:r>
              <a:r>
                <a:rPr lang="fr-FR" dirty="0" smtClean="0"/>
                <a:t>auche</a:t>
              </a:r>
              <a:endParaRPr lang="fr-FR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2756849" y="3573180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2177765" y="4062961"/>
              <a:ext cx="609600" cy="82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oneTexte 38"/>
          <p:cNvSpPr txBox="1"/>
          <p:nvPr/>
        </p:nvSpPr>
        <p:spPr>
          <a:xfrm>
            <a:off x="287840" y="483807"/>
            <a:ext cx="4945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u="sng" dirty="0" smtClean="0"/>
          </a:p>
          <a:p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</a:t>
            </a:r>
            <a:r>
              <a:rPr lang="fr-FR" dirty="0">
                <a:solidFill>
                  <a:srgbClr val="C00000"/>
                </a:solidFill>
              </a:rPr>
              <a:t>du </a:t>
            </a:r>
            <a:r>
              <a:rPr lang="fr-FR" dirty="0" smtClean="0">
                <a:solidFill>
                  <a:srgbClr val="C00000"/>
                </a:solidFill>
              </a:rPr>
              <a:t>système pour la situation 0</a:t>
            </a:r>
            <a:r>
              <a:rPr lang="fr-FR" dirty="0">
                <a:solidFill>
                  <a:srgbClr val="C00000"/>
                </a:solidFill>
              </a:rPr>
              <a:t> </a:t>
            </a:r>
            <a:r>
              <a:rPr lang="fr-FR" dirty="0" smtClean="0">
                <a:solidFill>
                  <a:srgbClr val="C00000"/>
                </a:solidFill>
              </a:rPr>
              <a:t>:</a:t>
            </a:r>
          </a:p>
          <a:p>
            <a:pPr algn="r"/>
            <a:r>
              <a:rPr lang="fr-FR" dirty="0" smtClean="0">
                <a:solidFill>
                  <a:schemeClr val="accent5"/>
                </a:solidFill>
              </a:rPr>
              <a:t>Evènement provoquant un changement d’état :</a:t>
            </a:r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1  :</a:t>
            </a:r>
            <a:endParaRPr lang="fr-FR" dirty="0" smtClean="0"/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 smtClean="0"/>
          </a:p>
          <a:p>
            <a:pPr algn="r"/>
            <a:r>
              <a:rPr lang="fr-FR" dirty="0" smtClean="0">
                <a:solidFill>
                  <a:srgbClr val="C00000"/>
                </a:solidFill>
              </a:rPr>
              <a:t>Etat du système pour la situation 2  : </a:t>
            </a:r>
          </a:p>
          <a:p>
            <a:pPr algn="r"/>
            <a:r>
              <a:rPr lang="fr-FR" dirty="0" smtClean="0">
                <a:solidFill>
                  <a:srgbClr val="0070C0"/>
                </a:solidFill>
              </a:rPr>
              <a:t>Evènement provoquant un changement d’état :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487537" y="1008074"/>
            <a:ext cx="396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Attente au poste de gauche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Appui sur marche et chariot à gauche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Déplacement à droite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Une fois à droite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Déplacement à gauche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Une fois à gauche</a:t>
            </a:r>
          </a:p>
        </p:txBody>
      </p:sp>
      <p:sp>
        <p:nvSpPr>
          <p:cNvPr id="41" name="Forme libre 40"/>
          <p:cNvSpPr/>
          <p:nvPr/>
        </p:nvSpPr>
        <p:spPr>
          <a:xfrm>
            <a:off x="5466944" y="787940"/>
            <a:ext cx="1887167" cy="2393005"/>
          </a:xfrm>
          <a:custGeom>
            <a:avLst/>
            <a:gdLst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8" fmla="*/ 1225685 w 1245140"/>
              <a:gd name="connsiteY8" fmla="*/ 350196 h 2393005"/>
              <a:gd name="connsiteX0" fmla="*/ 1138136 w 1245140"/>
              <a:gd name="connsiteY0" fmla="*/ 2033081 h 2393005"/>
              <a:gd name="connsiteX1" fmla="*/ 1138136 w 1245140"/>
              <a:gd name="connsiteY1" fmla="*/ 2393005 h 2393005"/>
              <a:gd name="connsiteX2" fmla="*/ 0 w 1245140"/>
              <a:gd name="connsiteY2" fmla="*/ 2393005 h 2393005"/>
              <a:gd name="connsiteX3" fmla="*/ 0 w 1245140"/>
              <a:gd name="connsiteY3" fmla="*/ 0 h 2393005"/>
              <a:gd name="connsiteX4" fmla="*/ 87549 w 1245140"/>
              <a:gd name="connsiteY4" fmla="*/ 0 h 2393005"/>
              <a:gd name="connsiteX5" fmla="*/ 1215957 w 1245140"/>
              <a:gd name="connsiteY5" fmla="*/ 0 h 2393005"/>
              <a:gd name="connsiteX6" fmla="*/ 1215957 w 1245140"/>
              <a:gd name="connsiteY6" fmla="*/ 301558 h 2393005"/>
              <a:gd name="connsiteX7" fmla="*/ 1245140 w 1245140"/>
              <a:gd name="connsiteY7" fmla="*/ 330741 h 2393005"/>
              <a:gd name="connsiteX0" fmla="*/ 1138136 w 1215957"/>
              <a:gd name="connsiteY0" fmla="*/ 2033081 h 2393005"/>
              <a:gd name="connsiteX1" fmla="*/ 1138136 w 1215957"/>
              <a:gd name="connsiteY1" fmla="*/ 2393005 h 2393005"/>
              <a:gd name="connsiteX2" fmla="*/ 0 w 1215957"/>
              <a:gd name="connsiteY2" fmla="*/ 2393005 h 2393005"/>
              <a:gd name="connsiteX3" fmla="*/ 0 w 1215957"/>
              <a:gd name="connsiteY3" fmla="*/ 0 h 2393005"/>
              <a:gd name="connsiteX4" fmla="*/ 87549 w 1215957"/>
              <a:gd name="connsiteY4" fmla="*/ 0 h 2393005"/>
              <a:gd name="connsiteX5" fmla="*/ 1215957 w 1215957"/>
              <a:gd name="connsiteY5" fmla="*/ 0 h 2393005"/>
              <a:gd name="connsiteX6" fmla="*/ 1215957 w 1215957"/>
              <a:gd name="connsiteY6" fmla="*/ 301558 h 239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957" h="2393005">
                <a:moveTo>
                  <a:pt x="1138136" y="2033081"/>
                </a:moveTo>
                <a:lnTo>
                  <a:pt x="1138136" y="2393005"/>
                </a:lnTo>
                <a:lnTo>
                  <a:pt x="0" y="2393005"/>
                </a:lnTo>
                <a:lnTo>
                  <a:pt x="0" y="0"/>
                </a:lnTo>
                <a:lnTo>
                  <a:pt x="87549" y="0"/>
                </a:lnTo>
                <a:lnTo>
                  <a:pt x="1215957" y="0"/>
                </a:lnTo>
                <a:lnTo>
                  <a:pt x="1215957" y="301558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10643" y="3395367"/>
            <a:ext cx="11570732" cy="3323987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2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fonctionnement du système est une succession :</a:t>
            </a:r>
          </a:p>
          <a:p>
            <a:pPr algn="ctr"/>
            <a:endParaRPr lang="fr-FR" sz="4200" b="1" dirty="0" smtClean="0">
              <a:ln w="13462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0" indent="-685800" algn="ctr">
              <a:buFontTx/>
              <a:buChar char="-"/>
            </a:pPr>
            <a:r>
              <a:rPr lang="fr-FR" sz="42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d’états dans lequel se trouve le système</a:t>
            </a:r>
          </a:p>
          <a:p>
            <a:pPr marL="685800" indent="-685800" algn="ctr">
              <a:buFontTx/>
              <a:buChar char="-"/>
            </a:pPr>
            <a:endParaRPr lang="fr-FR" sz="4200" b="1" dirty="0" smtClean="0">
              <a:ln w="13462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0" indent="-685800" algn="ctr">
              <a:buFontTx/>
              <a:buChar char="-"/>
            </a:pPr>
            <a:r>
              <a:rPr lang="fr-FR" sz="42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d’évènement faisant passer d’un état à l’autre</a:t>
            </a:r>
            <a:endParaRPr lang="fr-FR" sz="4200" b="1" dirty="0">
              <a:ln w="13462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2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2960" y="2259734"/>
            <a:ext cx="10718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La détection des évènements</a:t>
            </a:r>
            <a:endParaRPr lang="fr-FR" sz="6000" b="1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5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702</Words>
  <Application>Microsoft Office PowerPoint</Application>
  <PresentationFormat>Grand écran</PresentationFormat>
  <Paragraphs>303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Graczyk</dc:creator>
  <cp:lastModifiedBy>A SBTS</cp:lastModifiedBy>
  <cp:revision>43</cp:revision>
  <dcterms:created xsi:type="dcterms:W3CDTF">2020-10-12T13:52:34Z</dcterms:created>
  <dcterms:modified xsi:type="dcterms:W3CDTF">2020-12-11T08:41:55Z</dcterms:modified>
</cp:coreProperties>
</file>